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3" r:id="rId1"/>
  </p:sldMasterIdLst>
  <p:notesMasterIdLst>
    <p:notesMasterId r:id="rId29"/>
  </p:notesMasterIdLst>
  <p:sldIdLst>
    <p:sldId id="365" r:id="rId2"/>
    <p:sldId id="418" r:id="rId3"/>
    <p:sldId id="408" r:id="rId4"/>
    <p:sldId id="399" r:id="rId5"/>
    <p:sldId id="385" r:id="rId6"/>
    <p:sldId id="417" r:id="rId7"/>
    <p:sldId id="419" r:id="rId8"/>
    <p:sldId id="420" r:id="rId9"/>
    <p:sldId id="411" r:id="rId10"/>
    <p:sldId id="424" r:id="rId11"/>
    <p:sldId id="414" r:id="rId12"/>
    <p:sldId id="421" r:id="rId13"/>
    <p:sldId id="423" r:id="rId14"/>
    <p:sldId id="412" r:id="rId15"/>
    <p:sldId id="413" r:id="rId16"/>
    <p:sldId id="422" r:id="rId17"/>
    <p:sldId id="402" r:id="rId18"/>
    <p:sldId id="428" r:id="rId19"/>
    <p:sldId id="429" r:id="rId20"/>
    <p:sldId id="416" r:id="rId21"/>
    <p:sldId id="430" r:id="rId22"/>
    <p:sldId id="427" r:id="rId23"/>
    <p:sldId id="426" r:id="rId24"/>
    <p:sldId id="431" r:id="rId25"/>
    <p:sldId id="432" r:id="rId26"/>
    <p:sldId id="397" r:id="rId27"/>
    <p:sldId id="4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137"/>
    <a:srgbClr val="EA7125"/>
    <a:srgbClr val="D2D8DD"/>
    <a:srgbClr val="F2F1F1"/>
    <a:srgbClr val="37424B"/>
    <a:srgbClr val="F3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8" autoAdjust="0"/>
    <p:restoredTop sz="73047" autoAdjust="0"/>
  </p:normalViewPr>
  <p:slideViewPr>
    <p:cSldViewPr snapToGrid="0" snapToObjects="1">
      <p:cViewPr varScale="1">
        <p:scale>
          <a:sx n="74" d="100"/>
          <a:sy n="74" d="100"/>
        </p:scale>
        <p:origin x="512" y="176"/>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2C9DF-36C0-2546-BB55-023C2C265ECF}" type="datetimeFigureOut">
              <a:rPr lang="en-US" smtClean="0"/>
              <a:t>9/2/22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D1EEC-8B2E-9944-99D8-7C65F96F7ADF}" type="slidenum">
              <a:rPr lang="en-US" smtClean="0"/>
              <a:t>‹#›</a:t>
            </a:fld>
            <a:endParaRPr lang="en-US"/>
          </a:p>
        </p:txBody>
      </p:sp>
    </p:spTree>
    <p:extLst>
      <p:ext uri="{BB962C8B-B14F-4D97-AF65-F5344CB8AC3E}">
        <p14:creationId xmlns:p14="http://schemas.microsoft.com/office/powerpoint/2010/main" val="37929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andfonline.com/doi/full/10.1080/10749039.2019.157430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Allan_M._Collin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n.wikipedia.org/wiki/John_Seely_Brow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1</a:t>
            </a:fld>
            <a:endParaRPr lang="en-US"/>
          </a:p>
        </p:txBody>
      </p:sp>
    </p:spTree>
    <p:extLst>
      <p:ext uri="{BB962C8B-B14F-4D97-AF65-F5344CB8AC3E}">
        <p14:creationId xmlns:p14="http://schemas.microsoft.com/office/powerpoint/2010/main" val="34302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Experiential learning is a process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err="1">
                <a:solidFill>
                  <a:schemeClr val="tx1"/>
                </a:solidFill>
                <a:effectLst/>
                <a:latin typeface="+mn-lt"/>
                <a:ea typeface="+mn-ea"/>
                <a:cs typeface="+mn-cs"/>
              </a:rPr>
              <a:t>Expeience</a:t>
            </a:r>
            <a:r>
              <a:rPr lang="en-US" sz="1200" kern="1200" dirty="0">
                <a:solidFill>
                  <a:schemeClr val="tx1"/>
                </a:solidFill>
                <a:effectLst/>
                <a:latin typeface="+mn-lt"/>
                <a:ea typeface="+mn-ea"/>
                <a:cs typeface="+mn-cs"/>
              </a:rPr>
              <a:t> - This may be a new experience or situation, or a reinterpretation of existing experience in the light of new concepts.</a:t>
            </a:r>
          </a:p>
          <a:p>
            <a:pPr marL="171450" indent="-171450">
              <a:buFontTx/>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Requires reflection and observation to learn most deeply- </a:t>
            </a:r>
            <a:r>
              <a:rPr lang="en-US" sz="1200" kern="1200" dirty="0">
                <a:solidFill>
                  <a:schemeClr val="tx1"/>
                </a:solidFill>
                <a:effectLst/>
                <a:latin typeface="+mn-lt"/>
                <a:ea typeface="+mn-ea"/>
                <a:cs typeface="+mn-cs"/>
              </a:rPr>
              <a:t>Particularly important are any inconsistencies between experience and understanding. Mistakes generate learning.</a:t>
            </a:r>
          </a:p>
          <a:p>
            <a:pPr marL="171450" indent="-171450">
              <a:buFontTx/>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Conceptualize what you learned   - </a:t>
            </a:r>
            <a:r>
              <a:rPr lang="en-US" sz="1200" kern="1200" dirty="0">
                <a:solidFill>
                  <a:schemeClr val="tx1"/>
                </a:solidFill>
                <a:effectLst/>
                <a:latin typeface="+mn-lt"/>
                <a:ea typeface="+mn-ea"/>
                <a:cs typeface="+mn-cs"/>
              </a:rPr>
              <a:t>reflection gives rise to a new idea, or a modification of an existing abstract concept (the person has learned from their experience). Involves analysis and generalization.</a:t>
            </a:r>
          </a:p>
          <a:p>
            <a:pPr marL="171450" indent="-171450">
              <a:buFontTx/>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Plan or actually carry out next step. </a:t>
            </a:r>
            <a:r>
              <a:rPr lang="en-US" sz="1200" kern="1200" dirty="0">
                <a:solidFill>
                  <a:schemeClr val="tx1"/>
                </a:solidFill>
                <a:effectLst/>
                <a:latin typeface="+mn-lt"/>
                <a:ea typeface="+mn-ea"/>
                <a:cs typeface="+mn-cs"/>
              </a:rPr>
              <a:t>The learner applies their idea(s) to the </a:t>
            </a:r>
            <a:r>
              <a:rPr lang="en-US" sz="1200" kern="1200" dirty="0" err="1">
                <a:solidFill>
                  <a:schemeClr val="tx1"/>
                </a:solidFill>
                <a:effectLst/>
                <a:latin typeface="+mn-lt"/>
                <a:ea typeface="+mn-ea"/>
                <a:cs typeface="+mn-cs"/>
              </a:rPr>
              <a:t>worl</a:t>
            </a:r>
            <a:r>
              <a:rPr lang="en-US" sz="1200" kern="1200" dirty="0">
                <a:solidFill>
                  <a:schemeClr val="tx1"/>
                </a:solidFill>
                <a:effectLst/>
                <a:latin typeface="+mn-lt"/>
                <a:ea typeface="+mn-ea"/>
                <a:cs typeface="+mn-cs"/>
              </a:rPr>
              <a:t> around them to see what happens. </a:t>
            </a:r>
            <a:r>
              <a:rPr lang="en-US" sz="1200" b="0" i="0" u="none" strike="noStrike" kern="1200" dirty="0">
                <a:solidFill>
                  <a:schemeClr val="tx1"/>
                </a:solidFill>
                <a:effectLst/>
                <a:latin typeface="+mn-lt"/>
                <a:ea typeface="+mn-ea"/>
                <a:cs typeface="+mn-cs"/>
              </a:rPr>
              <a:t> (Even in terms of final exam. Write it down. What will you do…?)</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JUST DOING THE EXPERIENCE ISN’T ENOUGH</a:t>
            </a:r>
          </a:p>
          <a:p>
            <a:pPr marL="171450" indent="-171450">
              <a:buFontTx/>
              <a:buChar char="-"/>
            </a:pPr>
            <a:r>
              <a:rPr lang="en-US" sz="1200" b="0" i="0" u="none" strike="noStrike" kern="1200" dirty="0">
                <a:solidFill>
                  <a:schemeClr val="tx1"/>
                </a:solidFill>
                <a:effectLst/>
                <a:latin typeface="+mn-lt"/>
                <a:ea typeface="+mn-ea"/>
                <a:cs typeface="+mn-cs"/>
              </a:rPr>
              <a:t>(vs. Knowles – adults are self driven, need to pick their own experience, little guidance.)</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Different ways of learning, too.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10</a:t>
            </a:fld>
            <a:endParaRPr lang="en-US"/>
          </a:p>
        </p:txBody>
      </p:sp>
    </p:spTree>
    <p:extLst>
      <p:ext uri="{BB962C8B-B14F-4D97-AF65-F5344CB8AC3E}">
        <p14:creationId xmlns:p14="http://schemas.microsoft.com/office/powerpoint/2010/main" val="222840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People have different ways of learning.</a:t>
            </a:r>
          </a:p>
          <a:p>
            <a:pPr marL="628650" lvl="1" indent="-171450">
              <a:buFontTx/>
              <a:buChar char="-"/>
            </a:pPr>
            <a:r>
              <a:rPr lang="en-US" sz="1200" b="0" i="0" u="none" strike="noStrike" kern="1200" dirty="0">
                <a:solidFill>
                  <a:schemeClr val="tx1"/>
                </a:solidFill>
                <a:effectLst/>
                <a:latin typeface="+mn-lt"/>
                <a:ea typeface="+mn-ea"/>
                <a:cs typeface="+mn-cs"/>
              </a:rPr>
              <a:t>Diverging – feeling and watching</a:t>
            </a:r>
          </a:p>
          <a:p>
            <a:pPr marL="628650" lvl="1" indent="-171450">
              <a:buFontTx/>
              <a:buChar char="-"/>
            </a:pPr>
            <a:r>
              <a:rPr lang="en-US" sz="1200" b="0" i="0" u="none" strike="noStrike" kern="1200" dirty="0">
                <a:solidFill>
                  <a:schemeClr val="tx1"/>
                </a:solidFill>
                <a:effectLst/>
                <a:latin typeface="+mn-lt"/>
                <a:ea typeface="+mn-ea"/>
                <a:cs typeface="+mn-cs"/>
              </a:rPr>
              <a:t>Assimilating – thinking and watching</a:t>
            </a:r>
          </a:p>
          <a:p>
            <a:pPr marL="628650" lvl="1" indent="-171450">
              <a:buFontTx/>
              <a:buChar char="-"/>
            </a:pPr>
            <a:r>
              <a:rPr lang="en-US" sz="1200" b="0" i="0" u="none" strike="noStrike" kern="1200" dirty="0">
                <a:solidFill>
                  <a:schemeClr val="tx1"/>
                </a:solidFill>
                <a:effectLst/>
                <a:latin typeface="+mn-lt"/>
                <a:ea typeface="+mn-ea"/>
                <a:cs typeface="+mn-cs"/>
              </a:rPr>
              <a:t>Converging – thinking and doing</a:t>
            </a:r>
          </a:p>
          <a:p>
            <a:pPr marL="628650" lvl="1" indent="-171450">
              <a:buFontTx/>
              <a:buChar char="-"/>
            </a:pPr>
            <a:r>
              <a:rPr lang="en-US" sz="1200" b="0" i="0" u="none" strike="noStrike" kern="1200" dirty="0">
                <a:solidFill>
                  <a:schemeClr val="tx1"/>
                </a:solidFill>
                <a:effectLst/>
                <a:latin typeface="+mn-lt"/>
                <a:ea typeface="+mn-ea"/>
                <a:cs typeface="+mn-cs"/>
              </a:rPr>
              <a:t>Accommodating – feeling and doing</a:t>
            </a:r>
          </a:p>
          <a:p>
            <a:pPr marL="628650" lvl="1"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I personally think this particular model is a not valid, but there are many other models of “learners have different ways of learning/knowing” (Gardner).</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Let students approach the learning in different ways.</a:t>
            </a:r>
          </a:p>
          <a:p>
            <a:pPr marL="171450" indent="-171450">
              <a:buFontTx/>
              <a:buChar char="-"/>
            </a:pPr>
            <a:r>
              <a:rPr lang="en-US" sz="1200" b="0" i="0" u="none" strike="noStrike" kern="1200" dirty="0">
                <a:solidFill>
                  <a:schemeClr val="tx1"/>
                </a:solidFill>
                <a:effectLst/>
                <a:latin typeface="+mn-lt"/>
                <a:ea typeface="+mn-ea"/>
                <a:cs typeface="+mn-cs"/>
              </a:rPr>
              <a:t>Take them through different steps; they may not learn through abstraction (assimilation) the way most academics do.</a:t>
            </a:r>
          </a:p>
        </p:txBody>
      </p:sp>
      <p:sp>
        <p:nvSpPr>
          <p:cNvPr id="4" name="Slide Number Placeholder 3"/>
          <p:cNvSpPr>
            <a:spLocks noGrp="1"/>
          </p:cNvSpPr>
          <p:nvPr>
            <p:ph type="sldNum" sz="quarter" idx="5"/>
          </p:nvPr>
        </p:nvSpPr>
        <p:spPr/>
        <p:txBody>
          <a:bodyPr/>
          <a:lstStyle/>
          <a:p>
            <a:fld id="{4BFD1EEC-8B2E-9944-99D8-7C65F96F7ADF}" type="slidenum">
              <a:rPr lang="en-US" smtClean="0"/>
              <a:t>11</a:t>
            </a:fld>
            <a:endParaRPr lang="en-US"/>
          </a:p>
        </p:txBody>
      </p:sp>
    </p:spTree>
    <p:extLst>
      <p:ext uri="{BB962C8B-B14F-4D97-AF65-F5344CB8AC3E}">
        <p14:creationId xmlns:p14="http://schemas.microsoft.com/office/powerpoint/2010/main" val="373652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 students approach the learning in different ways. Enter at different points – planning application, etc.</a:t>
            </a:r>
          </a:p>
          <a:p>
            <a:endParaRPr lang="en-US" dirty="0"/>
          </a:p>
          <a:p>
            <a:r>
              <a:rPr lang="en-US" dirty="0"/>
              <a:t>Keeping and transferring knowledge is hard.</a:t>
            </a:r>
          </a:p>
          <a:p>
            <a:r>
              <a:rPr lang="en-US" dirty="0"/>
              <a:t>Kolb’s model will help them do that.</a:t>
            </a:r>
          </a:p>
          <a:p>
            <a:pPr marL="171450" indent="-171450">
              <a:buFontTx/>
              <a:buChar char="-"/>
            </a:pPr>
            <a:r>
              <a:rPr lang="en-US" dirty="0"/>
              <a:t>Reflecting/observing</a:t>
            </a:r>
          </a:p>
          <a:p>
            <a:pPr marL="171450" indent="-171450">
              <a:buFontTx/>
              <a:buChar char="-"/>
            </a:pPr>
            <a:r>
              <a:rPr lang="en-US" dirty="0"/>
              <a:t>Abstracting</a:t>
            </a:r>
          </a:p>
          <a:p>
            <a:pPr marL="171450" indent="-171450">
              <a:buFontTx/>
              <a:buChar char="-"/>
            </a:pPr>
            <a:r>
              <a:rPr lang="en-US" dirty="0"/>
              <a:t>Plan or try out learning in future.</a:t>
            </a:r>
          </a:p>
        </p:txBody>
      </p:sp>
      <p:sp>
        <p:nvSpPr>
          <p:cNvPr id="4" name="Slide Number Placeholder 3"/>
          <p:cNvSpPr>
            <a:spLocks noGrp="1"/>
          </p:cNvSpPr>
          <p:nvPr>
            <p:ph type="sldNum" sz="quarter" idx="5"/>
          </p:nvPr>
        </p:nvSpPr>
        <p:spPr/>
        <p:txBody>
          <a:bodyPr/>
          <a:lstStyle/>
          <a:p>
            <a:fld id="{4BFD1EEC-8B2E-9944-99D8-7C65F96F7ADF}" type="slidenum">
              <a:rPr lang="en-US" smtClean="0"/>
              <a:t>12</a:t>
            </a:fld>
            <a:endParaRPr lang="en-US"/>
          </a:p>
        </p:txBody>
      </p:sp>
    </p:spTree>
    <p:extLst>
      <p:ext uri="{BB962C8B-B14F-4D97-AF65-F5344CB8AC3E}">
        <p14:creationId xmlns:p14="http://schemas.microsoft.com/office/powerpoint/2010/main" val="1864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and transferring knowledge is hard.</a:t>
            </a:r>
          </a:p>
          <a:p>
            <a:r>
              <a:rPr lang="en-US" dirty="0"/>
              <a:t>Kolb’s model will help them do that.</a:t>
            </a:r>
          </a:p>
          <a:p>
            <a:pPr marL="171450" indent="-171450">
              <a:buFontTx/>
              <a:buChar char="-"/>
            </a:pPr>
            <a:r>
              <a:rPr lang="en-US" dirty="0"/>
              <a:t>Reflecting/observing</a:t>
            </a:r>
          </a:p>
          <a:p>
            <a:pPr marL="171450" indent="-171450">
              <a:buFontTx/>
              <a:buChar char="-"/>
            </a:pPr>
            <a:r>
              <a:rPr lang="en-US" dirty="0"/>
              <a:t>Abstracting</a:t>
            </a:r>
          </a:p>
          <a:p>
            <a:pPr marL="171450" indent="-171450">
              <a:buFontTx/>
              <a:buChar char="-"/>
            </a:pPr>
            <a:r>
              <a:rPr lang="en-US" dirty="0"/>
              <a:t>Plan or try out learning in future.</a:t>
            </a:r>
          </a:p>
        </p:txBody>
      </p:sp>
      <p:sp>
        <p:nvSpPr>
          <p:cNvPr id="4" name="Slide Number Placeholder 3"/>
          <p:cNvSpPr>
            <a:spLocks noGrp="1"/>
          </p:cNvSpPr>
          <p:nvPr>
            <p:ph type="sldNum" sz="quarter" idx="5"/>
          </p:nvPr>
        </p:nvSpPr>
        <p:spPr/>
        <p:txBody>
          <a:bodyPr/>
          <a:lstStyle/>
          <a:p>
            <a:fld id="{4BFD1EEC-8B2E-9944-99D8-7C65F96F7ADF}" type="slidenum">
              <a:rPr lang="en-US" smtClean="0"/>
              <a:t>13</a:t>
            </a:fld>
            <a:endParaRPr lang="en-US"/>
          </a:p>
        </p:txBody>
      </p:sp>
    </p:spTree>
    <p:extLst>
      <p:ext uri="{BB962C8B-B14F-4D97-AF65-F5344CB8AC3E}">
        <p14:creationId xmlns:p14="http://schemas.microsoft.com/office/powerpoint/2010/main" val="61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Founder of social constructivism – people jointly, through discussion and interaction, construct knowledge and skills. Can’t do it alone. </a:t>
            </a:r>
          </a:p>
          <a:p>
            <a:endParaRPr lang="en-US" dirty="0"/>
          </a:p>
          <a:p>
            <a:r>
              <a:rPr lang="en-US" dirty="0"/>
              <a:t>Focused on children, but began many ideas that were applied to adults.</a:t>
            </a:r>
          </a:p>
        </p:txBody>
      </p:sp>
      <p:sp>
        <p:nvSpPr>
          <p:cNvPr id="4" name="Slide Number Placeholder 3"/>
          <p:cNvSpPr>
            <a:spLocks noGrp="1"/>
          </p:cNvSpPr>
          <p:nvPr>
            <p:ph type="sldNum" sz="quarter" idx="5"/>
          </p:nvPr>
        </p:nvSpPr>
        <p:spPr/>
        <p:txBody>
          <a:bodyPr/>
          <a:lstStyle/>
          <a:p>
            <a:fld id="{4BFD1EEC-8B2E-9944-99D8-7C65F96F7ADF}" type="slidenum">
              <a:rPr lang="en-US" smtClean="0"/>
              <a:t>14</a:t>
            </a:fld>
            <a:endParaRPr lang="en-US"/>
          </a:p>
        </p:txBody>
      </p:sp>
    </p:spTree>
    <p:extLst>
      <p:ext uri="{BB962C8B-B14F-4D97-AF65-F5344CB8AC3E}">
        <p14:creationId xmlns:p14="http://schemas.microsoft.com/office/powerpoint/2010/main" val="25665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Zone of Proximal Development – ZPD.</a:t>
            </a:r>
          </a:p>
          <a:p>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Definition: the distance between the actual development level as determined through independent problem solving and the level of potential development as determined through problem solving under adult guidance or in collaboration with more capable peers</a:t>
            </a:r>
            <a:r>
              <a:rPr lang="en-US" dirty="0">
                <a:effectLst/>
              </a:rPr>
              <a:t>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Get students to where they can learn the topic, skill, process with guidance.</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FD1EEC-8B2E-9944-99D8-7C65F96F7ADF}" type="slidenum">
              <a:rPr lang="en-US" smtClean="0"/>
              <a:t>15</a:t>
            </a:fld>
            <a:endParaRPr lang="en-US"/>
          </a:p>
        </p:txBody>
      </p:sp>
    </p:spTree>
    <p:extLst>
      <p:ext uri="{BB962C8B-B14F-4D97-AF65-F5344CB8AC3E}">
        <p14:creationId xmlns:p14="http://schemas.microsoft.com/office/powerpoint/2010/main" val="120595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If they can do it independently, why are you assigning it?</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16</a:t>
            </a:fld>
            <a:endParaRPr lang="en-US"/>
          </a:p>
        </p:txBody>
      </p:sp>
    </p:spTree>
    <p:extLst>
      <p:ext uri="{BB962C8B-B14F-4D97-AF65-F5344CB8AC3E}">
        <p14:creationId xmlns:p14="http://schemas.microsoft.com/office/powerpoint/2010/main" val="153474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Scaffolding –</a:t>
            </a:r>
          </a:p>
          <a:p>
            <a:pPr marL="171450" indent="-171450">
              <a:buFontTx/>
              <a:buChar char="-"/>
            </a:pPr>
            <a:r>
              <a:rPr lang="en-US" sz="1200" b="0" i="0" u="none" strike="noStrike"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ssentially, it’s moving people along from beginners to advanced, step by step. Break complex topics or skills down into constituent pieces, and practice/learn in stages.</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The metaphor is fabulous, but has taken over the original meaning (</a:t>
            </a:r>
            <a:r>
              <a:rPr lang="en-US" sz="1200" kern="1200" dirty="0">
                <a:solidFill>
                  <a:schemeClr val="tx1"/>
                </a:solidFill>
                <a:effectLst/>
                <a:latin typeface="+mn-lt"/>
                <a:ea typeface="+mn-ea"/>
                <a:cs typeface="+mn-cs"/>
              </a:rPr>
              <a:t>Wood, Bruner, and Ross (</a:t>
            </a:r>
            <a:r>
              <a:rPr lang="en-US" sz="1200" u="sng" kern="1200" dirty="0">
                <a:solidFill>
                  <a:schemeClr val="tx1"/>
                </a:solidFill>
                <a:effectLst/>
                <a:latin typeface="+mn-lt"/>
                <a:ea typeface="+mn-ea"/>
                <a:cs typeface="+mn-cs"/>
                <a:hlinkClick r:id="rId3"/>
              </a:rPr>
              <a:t>1976 </a:t>
            </a:r>
            <a:r>
              <a:rPr lang="en-US" sz="1200" u="sng"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p>
          <a:p>
            <a:pPr marL="171450" indent="-171450">
              <a:buFontTx/>
              <a:buChar char="-"/>
            </a:pPr>
            <a:r>
              <a:rPr lang="en-US" sz="1200" b="0" i="0" u="none" strike="noStrike" kern="1200" dirty="0">
                <a:solidFill>
                  <a:schemeClr val="tx1"/>
                </a:solidFill>
                <a:effectLst/>
                <a:latin typeface="+mn-lt"/>
                <a:ea typeface="+mn-ea"/>
                <a:cs typeface="+mn-cs"/>
              </a:rPr>
              <a:t>Originally, it meant 1-on-1 tutoring or work with more advanced peer. </a:t>
            </a:r>
          </a:p>
          <a:p>
            <a:pPr marL="171450" indent="-171450">
              <a:buFontTx/>
              <a:buChar char="-"/>
            </a:pPr>
            <a:endParaRPr lang="en-US" sz="1200" b="0" i="0" u="none" strike="noStrike"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Bridging the learner’s current abilities and the target task. As the paper unfolds further, it provides us with the analysis of gradual transfer of initiative, decrease of the provided help and encouragement of responsibility during the scaffolding process (cf. with transfer of responsibility and fading of scaffolding</a:t>
            </a:r>
          </a:p>
          <a:p>
            <a:pPr marL="628650" lvl="1" indent="-171450">
              <a:buFontTx/>
              <a:buChar char="-"/>
            </a:pPr>
            <a:endParaRPr lang="en-US" sz="11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A functional system that emerges between a child and an adult, as they both iteratively and contingently adapt to each other while solving a particular learning task.</a:t>
            </a:r>
          </a:p>
          <a:p>
            <a:pPr marL="628650" lvl="1" indent="-171450">
              <a:buFontTx/>
              <a:buChar char="-"/>
            </a:pPr>
            <a:endParaRPr lang="en-US" sz="1200" b="0" i="0" u="none" strike="noStrike"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temporary adaptive support that forms a functional system with the learner, where teacher and learner adapt to one another.</a:t>
            </a: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Key elements:</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Recruit of the learner to focus on the topic, </a:t>
            </a:r>
          </a:p>
          <a:p>
            <a:pPr marL="628650" lvl="1"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Reduce the degrees of freedom: simplifying the task by reducing the number of constituent acts required to reach solution. </a:t>
            </a:r>
          </a:p>
          <a:p>
            <a:pPr marL="628650" lvl="1"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Maintain focus and actions until the entire process is learned </a:t>
            </a:r>
          </a:p>
          <a:p>
            <a:pPr marL="628650" lvl="1"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Mark or ID critical features (feedback for improvement.) </a:t>
            </a:r>
          </a:p>
          <a:p>
            <a:pPr marL="628650" lvl="1"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0" strike="noStrike" kern="1200" dirty="0">
                <a:solidFill>
                  <a:schemeClr val="tx1"/>
                </a:solidFill>
                <a:effectLst/>
                <a:latin typeface="+mn-lt"/>
                <a:ea typeface="+mn-ea"/>
                <a:cs typeface="+mn-cs"/>
              </a:rPr>
              <a:t>Help control frustration, and  when it does happen, help guide them through it. </a:t>
            </a:r>
          </a:p>
          <a:p>
            <a:pPr marL="628650" lvl="1" indent="-171450">
              <a:buFont typeface="Arial" panose="020B0604020202020204" pitchFamily="34" charset="0"/>
              <a:buChar char="•"/>
            </a:pPr>
            <a:endParaRPr lang="en-US" sz="1200" i="0" strike="noStrike"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0" strike="noStrike" kern="1200" dirty="0">
                <a:solidFill>
                  <a:schemeClr val="tx1"/>
                </a:solidFill>
                <a:effectLst/>
                <a:latin typeface="+mn-lt"/>
                <a:ea typeface="+mn-ea"/>
                <a:cs typeface="+mn-cs"/>
              </a:rPr>
              <a:t>Demonstration or modeling</a:t>
            </a:r>
          </a:p>
          <a:p>
            <a:pPr marL="628650" lvl="1" indent="-171450">
              <a:buFontTx/>
              <a:buChar char="-"/>
            </a:pPr>
            <a:endParaRPr lang="en-US" sz="1200" b="0" i="0" u="none" strike="noStrike" kern="1200" dirty="0">
              <a:solidFill>
                <a:schemeClr val="tx1"/>
              </a:solidFill>
              <a:effectLst/>
              <a:latin typeface="+mn-lt"/>
              <a:ea typeface="+mn-ea"/>
              <a:cs typeface="+mn-cs"/>
            </a:endParaRPr>
          </a:p>
          <a:p>
            <a:pPr marL="628650" lvl="1" indent="-171450">
              <a:buFontTx/>
              <a:buChar char="-"/>
            </a:pPr>
            <a:endParaRPr lang="en-US" sz="1200" b="0" i="0" u="none" strike="noStrike" kern="1200" dirty="0">
              <a:solidFill>
                <a:schemeClr val="tx1"/>
              </a:solidFill>
              <a:effectLst/>
              <a:latin typeface="+mn-lt"/>
              <a:ea typeface="+mn-ea"/>
              <a:cs typeface="+mn-cs"/>
            </a:endParaRPr>
          </a:p>
          <a:p>
            <a:pPr marL="0" lvl="0" indent="0">
              <a:buFontTx/>
              <a:buNone/>
            </a:pPr>
            <a:r>
              <a:rPr lang="en-US" sz="1200" b="0" i="0" u="none" strike="noStrike" kern="1200" dirty="0">
                <a:solidFill>
                  <a:schemeClr val="tx1"/>
                </a:solidFill>
                <a:effectLst/>
                <a:latin typeface="+mn-lt"/>
                <a:ea typeface="+mn-ea"/>
                <a:cs typeface="+mn-cs"/>
              </a:rPr>
              <a:t>Now, meaning has broadened – </a:t>
            </a:r>
          </a:p>
          <a:p>
            <a:pPr lvl="0"/>
            <a:endParaRPr lang="en-US" sz="1200" i="0"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	- Help learner or provide those elements of the task that are beyond the learner’s capacity, thus permitting him to concentrate upon and complete only those elements that are within his range of competence</a:t>
            </a:r>
            <a:r>
              <a:rPr lang="en-US" sz="120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 Break the learning into manageable steps or tasks. Move the supports as needed.</a:t>
            </a:r>
          </a:p>
          <a:p>
            <a:pPr marL="628650" lvl="1"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17</a:t>
            </a:fld>
            <a:endParaRPr lang="en-US"/>
          </a:p>
        </p:txBody>
      </p:sp>
    </p:spTree>
    <p:extLst>
      <p:ext uri="{BB962C8B-B14F-4D97-AF65-F5344CB8AC3E}">
        <p14:creationId xmlns:p14="http://schemas.microsoft.com/office/powerpoint/2010/main" val="1868956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If they can do it independently, why are you assigning it?</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18</a:t>
            </a:fld>
            <a:endParaRPr lang="en-US"/>
          </a:p>
        </p:txBody>
      </p:sp>
    </p:spTree>
    <p:extLst>
      <p:ext uri="{BB962C8B-B14F-4D97-AF65-F5344CB8AC3E}">
        <p14:creationId xmlns:p14="http://schemas.microsoft.com/office/powerpoint/2010/main" val="57202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Data analysis:</a:t>
            </a:r>
          </a:p>
          <a:p>
            <a:pPr lvl="1"/>
            <a:r>
              <a:rPr lang="en-US" sz="1200" kern="1200" dirty="0">
                <a:solidFill>
                  <a:schemeClr val="tx1"/>
                </a:solidFill>
                <a:effectLst/>
                <a:latin typeface="+mn-lt"/>
                <a:ea typeface="+mn-ea"/>
                <a:cs typeface="+mn-cs"/>
              </a:rPr>
              <a:t>Start with MC assessment of facts</a:t>
            </a:r>
          </a:p>
          <a:p>
            <a:pPr lvl="1"/>
            <a:r>
              <a:rPr lang="en-US" sz="1200" kern="1200" dirty="0">
                <a:solidFill>
                  <a:schemeClr val="tx1"/>
                </a:solidFill>
                <a:effectLst/>
                <a:latin typeface="+mn-lt"/>
                <a:ea typeface="+mn-ea"/>
                <a:cs typeface="+mn-cs"/>
              </a:rPr>
              <a:t>Go to simple applications, SA answers, small group applications of mini-cases</a:t>
            </a:r>
          </a:p>
          <a:p>
            <a:pPr lvl="1"/>
            <a:r>
              <a:rPr lang="en-US" sz="1200" kern="1200" dirty="0">
                <a:solidFill>
                  <a:schemeClr val="tx1"/>
                </a:solidFill>
                <a:effectLst/>
                <a:latin typeface="+mn-lt"/>
                <a:ea typeface="+mn-ea"/>
                <a:cs typeface="+mn-cs"/>
              </a:rPr>
              <a:t>Go to failure analysis</a:t>
            </a:r>
          </a:p>
          <a:p>
            <a:pPr lvl="1"/>
            <a:r>
              <a:rPr lang="en-US" sz="1200" kern="1200" dirty="0">
                <a:solidFill>
                  <a:schemeClr val="tx1"/>
                </a:solidFill>
                <a:effectLst/>
                <a:latin typeface="+mn-lt"/>
                <a:ea typeface="+mn-ea"/>
                <a:cs typeface="+mn-cs"/>
              </a:rPr>
              <a:t>Go to complex analysis</a:t>
            </a:r>
          </a:p>
          <a:p>
            <a:pPr lvl="1"/>
            <a:r>
              <a:rPr lang="en-US" sz="1200" kern="1200" dirty="0">
                <a:solidFill>
                  <a:schemeClr val="tx1"/>
                </a:solidFill>
                <a:effectLst/>
                <a:latin typeface="+mn-lt"/>
                <a:ea typeface="+mn-ea"/>
                <a:cs typeface="+mn-cs"/>
              </a:rPr>
              <a:t>Go to unstructured complex analysis, where they make many choices (e.g., data set, type of analysis to use, question to answer.)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19</a:t>
            </a:fld>
            <a:endParaRPr lang="en-US"/>
          </a:p>
        </p:txBody>
      </p:sp>
    </p:spTree>
    <p:extLst>
      <p:ext uri="{BB962C8B-B14F-4D97-AF65-F5344CB8AC3E}">
        <p14:creationId xmlns:p14="http://schemas.microsoft.com/office/powerpoint/2010/main" val="413404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a:t>
            </a:fld>
            <a:endParaRPr lang="en-US"/>
          </a:p>
        </p:txBody>
      </p:sp>
    </p:spTree>
    <p:extLst>
      <p:ext uri="{BB962C8B-B14F-4D97-AF65-F5344CB8AC3E}">
        <p14:creationId xmlns:p14="http://schemas.microsoft.com/office/powerpoint/2010/main" val="148823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Apprenticeship – comes from social constructivism…</a:t>
            </a:r>
          </a:p>
          <a:p>
            <a:r>
              <a:rPr lang="en-US" sz="1200" b="0" i="0" u="none" strike="noStrike" kern="1200" dirty="0">
                <a:solidFill>
                  <a:schemeClr val="tx1"/>
                </a:solidFill>
                <a:effectLst/>
                <a:latin typeface="+mn-lt"/>
                <a:ea typeface="+mn-ea"/>
                <a:cs typeface="+mn-cs"/>
              </a:rPr>
              <a:t>Ideas from Vygotsky, Theory of modeling  (Bandura). Model from </a:t>
            </a:r>
            <a:r>
              <a:rPr lang="en-US" sz="1200" b="0" i="0" u="none" strike="noStrike" kern="1200" dirty="0">
                <a:solidFill>
                  <a:schemeClr val="tx1"/>
                </a:solidFill>
                <a:effectLst/>
                <a:latin typeface="+mn-lt"/>
                <a:ea typeface="+mn-ea"/>
                <a:cs typeface="+mn-cs"/>
                <a:hlinkClick r:id="rId3" tooltip="Allan M. Collins"/>
              </a:rPr>
              <a:t>Collins</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John Seely Brown"/>
              </a:rPr>
              <a:t>Brown</a:t>
            </a:r>
            <a:r>
              <a:rPr lang="en-US" sz="1200" b="0" i="0" u="none" strike="noStrike" kern="1200" dirty="0">
                <a:solidFill>
                  <a:schemeClr val="tx1"/>
                </a:solidFill>
                <a:effectLst/>
                <a:latin typeface="+mn-lt"/>
                <a:ea typeface="+mn-ea"/>
                <a:cs typeface="+mn-cs"/>
              </a:rPr>
              <a:t>, and Newman (1989(</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Teach cognitive skills by modeling – but because they are cognitive, the teacher has to break down the skills and describe them as they do them. Carry out a cognitive task, describing what they are doing and why.</a:t>
            </a:r>
          </a:p>
          <a:p>
            <a:pPr marL="628650" lvl="1" indent="-171450">
              <a:buFontTx/>
              <a:buChar char="-"/>
            </a:pPr>
            <a:r>
              <a:rPr lang="en-US" sz="1200" b="0" i="0" u="none" strike="noStrike" kern="1200" dirty="0">
                <a:solidFill>
                  <a:schemeClr val="tx1"/>
                </a:solidFill>
                <a:effectLst/>
                <a:latin typeface="+mn-lt"/>
                <a:ea typeface="+mn-ea"/>
                <a:cs typeface="+mn-cs"/>
              </a:rPr>
              <a:t>Think teaching statistics, math.</a:t>
            </a:r>
          </a:p>
          <a:p>
            <a:pPr marL="628650" lvl="1" indent="-171450">
              <a:buFontTx/>
              <a:buChar char="-"/>
            </a:pPr>
            <a:r>
              <a:rPr lang="en-US" sz="1200" b="0" i="0" u="none" strike="noStrike" kern="1200" dirty="0">
                <a:solidFill>
                  <a:schemeClr val="tx1"/>
                </a:solidFill>
                <a:effectLst/>
                <a:latin typeface="+mn-lt"/>
                <a:ea typeface="+mn-ea"/>
                <a:cs typeface="+mn-cs"/>
              </a:rPr>
              <a:t>Makes tacit knowledge explicit.</a:t>
            </a:r>
          </a:p>
          <a:p>
            <a:pPr marL="628650" lvl="1" indent="-171450">
              <a:buFontTx/>
              <a:buChar char="-"/>
            </a:pPr>
            <a:r>
              <a:rPr lang="en-US" sz="1200" b="0" i="0" u="none" strike="noStrike" kern="1200" dirty="0">
                <a:solidFill>
                  <a:schemeClr val="tx1"/>
                </a:solidFill>
                <a:effectLst/>
                <a:latin typeface="+mn-lt"/>
                <a:ea typeface="+mn-ea"/>
                <a:cs typeface="+mn-cs"/>
              </a:rPr>
              <a:t>Start with simpler, go to more complex.</a:t>
            </a:r>
          </a:p>
          <a:p>
            <a:pPr marL="628650" lvl="1" indent="-171450">
              <a:buFontTx/>
              <a:buChar char="-"/>
            </a:pPr>
            <a:endParaRPr lang="en-US" sz="1200" b="0" i="0" u="none" strike="noStrike" kern="1200" dirty="0">
              <a:solidFill>
                <a:schemeClr val="tx1"/>
              </a:solidFill>
              <a:effectLst/>
              <a:latin typeface="+mn-lt"/>
              <a:ea typeface="+mn-ea"/>
              <a:cs typeface="+mn-cs"/>
            </a:endParaRPr>
          </a:p>
          <a:p>
            <a:pPr marL="171450" indent="-171450">
              <a:buFontTx/>
              <a:buChar char="-"/>
            </a:pPr>
            <a:r>
              <a:rPr lang="en-US" sz="1200" b="0" i="0" u="none" strike="noStrike" kern="1200" dirty="0">
                <a:solidFill>
                  <a:schemeClr val="tx1"/>
                </a:solidFill>
                <a:effectLst/>
                <a:latin typeface="+mn-lt"/>
                <a:ea typeface="+mn-ea"/>
                <a:cs typeface="+mn-cs"/>
              </a:rPr>
              <a:t>Then direct students to do the same. Observe, give feedback, guide. Give reminders, hints. </a:t>
            </a:r>
          </a:p>
          <a:p>
            <a:pPr marL="171450" indent="-171450">
              <a:buFontTx/>
              <a:buChar char="-"/>
            </a:pPr>
            <a:r>
              <a:rPr lang="en-US" sz="1200" b="0" i="0" u="none" strike="noStrike" kern="1200" dirty="0">
                <a:solidFill>
                  <a:schemeClr val="tx1"/>
                </a:solidFill>
                <a:effectLst/>
                <a:latin typeface="+mn-lt"/>
                <a:ea typeface="+mn-ea"/>
                <a:cs typeface="+mn-cs"/>
              </a:rPr>
              <a:t>“Scaffolding” here = help them, do pieces for them, support them.</a:t>
            </a:r>
          </a:p>
          <a:p>
            <a:pPr marL="171450" indent="-171450">
              <a:buFontTx/>
              <a:buChar char="-"/>
            </a:pPr>
            <a:r>
              <a:rPr lang="en-US" sz="1200" b="0" i="0" u="none" strike="noStrike" kern="1200" dirty="0">
                <a:solidFill>
                  <a:schemeClr val="tx1"/>
                </a:solidFill>
                <a:effectLst/>
                <a:latin typeface="+mn-lt"/>
                <a:ea typeface="+mn-ea"/>
                <a:cs typeface="+mn-cs"/>
              </a:rPr>
              <a:t>Then meta-analysis. Make them conscious and aware, to develop mastery</a:t>
            </a:r>
          </a:p>
          <a:p>
            <a:pPr marL="628650" lvl="1" indent="-171450">
              <a:buFontTx/>
              <a:buChar char="-"/>
            </a:pPr>
            <a:r>
              <a:rPr lang="en-US" sz="1200" b="0" i="0" u="none" strike="noStrike" kern="1200" dirty="0">
                <a:solidFill>
                  <a:schemeClr val="tx1"/>
                </a:solidFill>
                <a:effectLst/>
                <a:latin typeface="+mn-lt"/>
                <a:ea typeface="+mn-ea"/>
                <a:cs typeface="+mn-cs"/>
              </a:rPr>
              <a:t>Have students describe what they are doing</a:t>
            </a:r>
          </a:p>
          <a:p>
            <a:pPr marL="628650" lvl="1" indent="-171450">
              <a:buFontTx/>
              <a:buChar char="-"/>
            </a:pPr>
            <a:r>
              <a:rPr lang="en-US" sz="1200" b="0" i="0" u="none" strike="noStrike" kern="1200" dirty="0">
                <a:solidFill>
                  <a:schemeClr val="tx1"/>
                </a:solidFill>
                <a:effectLst/>
                <a:latin typeface="+mn-lt"/>
                <a:ea typeface="+mn-ea"/>
                <a:cs typeface="+mn-cs"/>
              </a:rPr>
              <a:t>Reflection – have students assess how they are doing. (Compare to expert) Develop internal model of expertise.</a:t>
            </a:r>
          </a:p>
          <a:p>
            <a:pPr marL="171450" lvl="0" indent="-171450">
              <a:buFontTx/>
              <a:buChar char="-"/>
            </a:pPr>
            <a:r>
              <a:rPr lang="en-US" sz="1200" b="0" i="0" u="none" strike="noStrike" kern="1200" dirty="0">
                <a:solidFill>
                  <a:schemeClr val="tx1"/>
                </a:solidFill>
                <a:effectLst/>
                <a:latin typeface="+mn-lt"/>
                <a:ea typeface="+mn-ea"/>
                <a:cs typeface="+mn-cs"/>
              </a:rPr>
              <a:t>Then student explores, tries skills in another context. This supports transfer.</a:t>
            </a:r>
          </a:p>
          <a:p>
            <a:pPr marL="171450" lvl="0" indent="-171450">
              <a:buFontTx/>
              <a:buChar char="-"/>
            </a:pPr>
            <a:endParaRPr lang="en-US" sz="1200" b="0" i="0" u="none" strike="noStrike" kern="1200" dirty="0">
              <a:solidFill>
                <a:schemeClr val="tx1"/>
              </a:solidFill>
              <a:effectLst/>
              <a:latin typeface="+mn-lt"/>
              <a:ea typeface="+mn-ea"/>
              <a:cs typeface="+mn-cs"/>
            </a:endParaRPr>
          </a:p>
          <a:p>
            <a:pPr marL="171450" lvl="0" indent="-171450">
              <a:buFontTx/>
              <a:buChar char="-"/>
            </a:pPr>
            <a:r>
              <a:rPr lang="en-US" sz="1200" b="0" i="0" u="none" strike="noStrike" kern="1200" dirty="0">
                <a:solidFill>
                  <a:schemeClr val="tx1"/>
                </a:solidFill>
                <a:effectLst/>
                <a:latin typeface="+mn-lt"/>
                <a:ea typeface="+mn-ea"/>
                <a:cs typeface="+mn-cs"/>
              </a:rPr>
              <a:t>Ideally, approach or describe the problem in a realistic situation like where they will use it. (“Situated learning.” Context of cognitive skills is important.</a:t>
            </a:r>
          </a:p>
          <a:p>
            <a:pPr marL="171450" lvl="0" indent="-171450">
              <a:buFontTx/>
              <a:buChar char="-"/>
            </a:pPr>
            <a:r>
              <a:rPr lang="en-US" sz="1200" b="0" i="0" u="none" strike="noStrike" kern="1200" dirty="0">
                <a:solidFill>
                  <a:schemeClr val="tx1"/>
                </a:solidFill>
                <a:effectLst/>
                <a:latin typeface="+mn-lt"/>
                <a:ea typeface="+mn-ea"/>
                <a:cs typeface="+mn-cs"/>
              </a:rPr>
              <a:t>Some sort of problem solving – big problem broken up into smaller ones.</a:t>
            </a:r>
          </a:p>
          <a:p>
            <a:pPr marL="171450" lvl="0" indent="-171450">
              <a:buFontTx/>
              <a:buChar char="-"/>
            </a:pPr>
            <a:r>
              <a:rPr lang="en-US" sz="1200" b="0" i="0" u="none" strike="noStrike" kern="1200" dirty="0">
                <a:solidFill>
                  <a:schemeClr val="tx1"/>
                </a:solidFill>
                <a:effectLst/>
                <a:latin typeface="+mn-lt"/>
                <a:ea typeface="+mn-ea"/>
                <a:cs typeface="+mn-cs"/>
              </a:rPr>
              <a:t>Make it cooperative – a social experience, where feasible.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Art is taught this way. Also statistics, math, economics. Other skills, like reading/writing!</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Can be used to teach the following types of Content</a:t>
            </a:r>
            <a:r>
              <a:rPr lang="en-US" sz="1200" b="0" i="0" u="none" strike="noStrike" kern="1200" dirty="0">
                <a:solidFill>
                  <a:schemeClr val="tx1"/>
                </a:solidFill>
                <a:effectLst/>
                <a:latin typeface="+mn-lt"/>
                <a:ea typeface="+mn-ea"/>
                <a:cs typeface="+mn-cs"/>
              </a:rPr>
              <a:t>, which includes concrete facts and ideas as well as problem-solving skills:</a:t>
            </a:r>
          </a:p>
          <a:p>
            <a:pPr lvl="1"/>
            <a:r>
              <a:rPr lang="en-US" sz="1200" b="0" i="0" u="none" strike="noStrike" kern="1200" dirty="0">
                <a:solidFill>
                  <a:schemeClr val="tx1"/>
                </a:solidFill>
                <a:effectLst/>
                <a:latin typeface="+mn-lt"/>
                <a:ea typeface="+mn-ea"/>
                <a:cs typeface="+mn-cs"/>
              </a:rPr>
              <a:t>Dimension knowledge: Specific concepts, facts, and procedures</a:t>
            </a:r>
          </a:p>
          <a:p>
            <a:pPr lvl="1"/>
            <a:r>
              <a:rPr lang="en-US" sz="1200" b="0" i="0" u="none" strike="noStrike" kern="1200" dirty="0">
                <a:solidFill>
                  <a:schemeClr val="tx1"/>
                </a:solidFill>
                <a:effectLst/>
                <a:latin typeface="+mn-lt"/>
                <a:ea typeface="+mn-ea"/>
                <a:cs typeface="+mn-cs"/>
              </a:rPr>
              <a:t>Heuristic strategies: Generally applicable techniques to accomplish tasks (“rules of thumb”)</a:t>
            </a:r>
          </a:p>
          <a:p>
            <a:pPr lvl="1"/>
            <a:r>
              <a:rPr lang="en-US" sz="1200" b="0" i="0" u="none" strike="noStrike" kern="1200" dirty="0">
                <a:solidFill>
                  <a:schemeClr val="tx1"/>
                </a:solidFill>
                <a:effectLst/>
                <a:latin typeface="+mn-lt"/>
                <a:ea typeface="+mn-ea"/>
                <a:cs typeface="+mn-cs"/>
              </a:rPr>
              <a:t>Control strategies: General approaches for directing one’s solution process</a:t>
            </a:r>
          </a:p>
          <a:p>
            <a:pPr lvl="1"/>
            <a:r>
              <a:rPr lang="en-US" sz="1200" b="0" i="0" u="none" strike="noStrike" kern="1200" dirty="0">
                <a:solidFill>
                  <a:schemeClr val="tx1"/>
                </a:solidFill>
                <a:effectLst/>
                <a:latin typeface="+mn-lt"/>
                <a:ea typeface="+mn-ea"/>
                <a:cs typeface="+mn-cs"/>
              </a:rPr>
              <a:t>Learning strategies: Knowledge about how to learn new concepts, facts, and procedures</a:t>
            </a:r>
          </a:p>
          <a:p>
            <a:endParaRPr lang="en-US" sz="1200" b="0" i="0" u="none" strike="noStrike"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20</a:t>
            </a:fld>
            <a:endParaRPr lang="en-US"/>
          </a:p>
        </p:txBody>
      </p:sp>
    </p:spTree>
    <p:extLst>
      <p:ext uri="{BB962C8B-B14F-4D97-AF65-F5344CB8AC3E}">
        <p14:creationId xmlns:p14="http://schemas.microsoft.com/office/powerpoint/2010/main" val="3795161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21</a:t>
            </a:fld>
            <a:endParaRPr lang="en-US"/>
          </a:p>
        </p:txBody>
      </p:sp>
    </p:spTree>
    <p:extLst>
      <p:ext uri="{BB962C8B-B14F-4D97-AF65-F5344CB8AC3E}">
        <p14:creationId xmlns:p14="http://schemas.microsoft.com/office/powerpoint/2010/main" val="49086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22</a:t>
            </a:fld>
            <a:endParaRPr lang="en-US"/>
          </a:p>
        </p:txBody>
      </p:sp>
    </p:spTree>
    <p:extLst>
      <p:ext uri="{BB962C8B-B14F-4D97-AF65-F5344CB8AC3E}">
        <p14:creationId xmlns:p14="http://schemas.microsoft.com/office/powerpoint/2010/main" val="1468761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23</a:t>
            </a:fld>
            <a:endParaRPr lang="en-US"/>
          </a:p>
        </p:txBody>
      </p:sp>
    </p:spTree>
    <p:extLst>
      <p:ext uri="{BB962C8B-B14F-4D97-AF65-F5344CB8AC3E}">
        <p14:creationId xmlns:p14="http://schemas.microsoft.com/office/powerpoint/2010/main" val="3142674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24</a:t>
            </a:fld>
            <a:endParaRPr lang="en-US"/>
          </a:p>
        </p:txBody>
      </p:sp>
    </p:spTree>
    <p:extLst>
      <p:ext uri="{BB962C8B-B14F-4D97-AF65-F5344CB8AC3E}">
        <p14:creationId xmlns:p14="http://schemas.microsoft.com/office/powerpoint/2010/main" val="1304229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25</a:t>
            </a:fld>
            <a:endParaRPr lang="en-US"/>
          </a:p>
        </p:txBody>
      </p:sp>
    </p:spTree>
    <p:extLst>
      <p:ext uri="{BB962C8B-B14F-4D97-AF65-F5344CB8AC3E}">
        <p14:creationId xmlns:p14="http://schemas.microsoft.com/office/powerpoint/2010/main" val="312507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26</a:t>
            </a:fld>
            <a:endParaRPr lang="en-US"/>
          </a:p>
        </p:txBody>
      </p:sp>
    </p:spTree>
    <p:extLst>
      <p:ext uri="{BB962C8B-B14F-4D97-AF65-F5344CB8AC3E}">
        <p14:creationId xmlns:p14="http://schemas.microsoft.com/office/powerpoint/2010/main" val="3699709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27</a:t>
            </a:fld>
            <a:endParaRPr lang="en-US"/>
          </a:p>
        </p:txBody>
      </p:sp>
    </p:spTree>
    <p:extLst>
      <p:ext uri="{BB962C8B-B14F-4D97-AF65-F5344CB8AC3E}">
        <p14:creationId xmlns:p14="http://schemas.microsoft.com/office/powerpoint/2010/main" val="279477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 and science of teaching adults – Malcolm Knowles</a:t>
            </a:r>
          </a:p>
          <a:p>
            <a:endParaRPr lang="en-US" dirty="0"/>
          </a:p>
          <a:p>
            <a:r>
              <a:rPr lang="en-US" dirty="0"/>
              <a:t>Why use andragogy?</a:t>
            </a:r>
          </a:p>
          <a:p>
            <a:pPr marL="171450" indent="-171450">
              <a:buFontTx/>
              <a:buChar char="-"/>
            </a:pPr>
            <a:r>
              <a:rPr lang="en-US" dirty="0"/>
              <a:t>They work on many of our students</a:t>
            </a:r>
          </a:p>
          <a:p>
            <a:pPr marL="171450" indent="-171450">
              <a:buFontTx/>
              <a:buChar char="-"/>
            </a:pPr>
            <a:r>
              <a:rPr lang="en-US" dirty="0"/>
              <a:t>Our students need to think more like adults. Many have been spoon-fed all their lives. Need skills at making decisions, problem solving, owning their learning. If we treat them as adults, develop their skills, they grow into it.</a:t>
            </a:r>
          </a:p>
          <a:p>
            <a:pPr marL="171450" indent="-171450">
              <a:buFontTx/>
              <a:buChar char="-"/>
            </a:pPr>
            <a:endParaRPr lang="en-US" dirty="0"/>
          </a:p>
          <a:p>
            <a:pPr marL="171450" indent="-171450">
              <a:buFontTx/>
              <a:buChar char="-"/>
            </a:pPr>
            <a:r>
              <a:rPr lang="en-US" sz="1200" kern="1200" dirty="0">
                <a:solidFill>
                  <a:schemeClr val="tx1"/>
                </a:solidFill>
                <a:effectLst/>
                <a:latin typeface="+mn-lt"/>
                <a:ea typeface="+mn-ea"/>
                <a:cs typeface="+mn-cs"/>
              </a:rPr>
              <a:t>support self-efficacy, decision-making, meaningfulness and critical thinking skills. </a:t>
            </a:r>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3</a:t>
            </a:fld>
            <a:endParaRPr lang="en-US"/>
          </a:p>
        </p:txBody>
      </p:sp>
    </p:spTree>
    <p:extLst>
      <p:ext uri="{BB962C8B-B14F-4D97-AF65-F5344CB8AC3E}">
        <p14:creationId xmlns:p14="http://schemas.microsoft.com/office/powerpoint/2010/main" val="385482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Father of andragogy. Popularized the study – giant in field. (Term was coined in 1830’s, but he elevated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Studied adult learning –from both informal (YMCA, unions, forums, clubs) and formal continuing education (e.g., cc’s).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4</a:t>
            </a:fld>
            <a:endParaRPr lang="en-US"/>
          </a:p>
        </p:txBody>
      </p:sp>
    </p:spTree>
    <p:extLst>
      <p:ext uri="{BB962C8B-B14F-4D97-AF65-F5344CB8AC3E}">
        <p14:creationId xmlns:p14="http://schemas.microsoft.com/office/powerpoint/2010/main" val="4270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Assumptions – can argue with them. Certainly not always true; idealized people. But irrelevant to us.</a:t>
            </a:r>
          </a:p>
          <a:p>
            <a:pPr marL="228600" lvl="0" indent="-228600">
              <a:buFont typeface="+mj-lt"/>
              <a:buAutoNum type="arabicPeriod"/>
            </a:pPr>
            <a:r>
              <a:rPr lang="en-US" sz="1200" kern="1200" dirty="0">
                <a:solidFill>
                  <a:schemeClr val="tx1"/>
                </a:solidFill>
                <a:effectLst/>
                <a:latin typeface="+mn-lt"/>
                <a:ea typeface="+mn-ea"/>
                <a:cs typeface="+mn-cs"/>
              </a:rPr>
              <a:t>Self-concept: </a:t>
            </a:r>
            <a:r>
              <a:rPr lang="en-US" sz="1200" i="1" kern="1200" dirty="0">
                <a:solidFill>
                  <a:schemeClr val="tx1"/>
                </a:solidFill>
                <a:effectLst/>
                <a:latin typeface="+mn-lt"/>
                <a:ea typeface="+mn-ea"/>
                <a:cs typeface="+mn-cs"/>
              </a:rPr>
              <a:t>As a person matures his self concept moves from one of being a dependent personality toward one of being a self-directed human being</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Experience: </a:t>
            </a:r>
            <a:r>
              <a:rPr lang="en-US" sz="1200" i="1" kern="1200" dirty="0">
                <a:solidFill>
                  <a:schemeClr val="tx1"/>
                </a:solidFill>
                <a:effectLst/>
                <a:latin typeface="+mn-lt"/>
                <a:ea typeface="+mn-ea"/>
                <a:cs typeface="+mn-cs"/>
              </a:rPr>
              <a:t>As a person matures he accumulates a growing reservoir of experience that becomes an increasing resource for learning</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Readiness to learn. </a:t>
            </a:r>
            <a:r>
              <a:rPr lang="en-US" sz="1200" i="1" kern="1200" dirty="0">
                <a:solidFill>
                  <a:schemeClr val="tx1"/>
                </a:solidFill>
                <a:effectLst/>
                <a:latin typeface="+mn-lt"/>
                <a:ea typeface="+mn-ea"/>
                <a:cs typeface="+mn-cs"/>
              </a:rPr>
              <a:t>As a person matures his readiness to learn becomes oriented increasingly to the developmental tasks of his social roles.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Orientation to learning. </a:t>
            </a:r>
            <a:r>
              <a:rPr lang="en-US" sz="1200" i="1" kern="1200" dirty="0">
                <a:solidFill>
                  <a:schemeClr val="tx1"/>
                </a:solidFill>
                <a:effectLst/>
                <a:latin typeface="+mn-lt"/>
                <a:ea typeface="+mn-ea"/>
                <a:cs typeface="+mn-cs"/>
              </a:rPr>
              <a:t>As a person matures his time perspective changes from one of postponed application of knowledge to immediacy of application, and accordingly his orientation toward learning shifts from one of subject-centeredness to one of problem </a:t>
            </a:r>
            <a:r>
              <a:rPr lang="en-US" sz="1200" i="1" kern="1200" dirty="0" err="1">
                <a:solidFill>
                  <a:schemeClr val="tx1"/>
                </a:solidFill>
                <a:effectLst/>
                <a:latin typeface="+mn-lt"/>
                <a:ea typeface="+mn-ea"/>
                <a:cs typeface="+mn-cs"/>
              </a:rPr>
              <a:t>centredness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Motivation to learn: </a:t>
            </a:r>
            <a:r>
              <a:rPr lang="en-US" sz="1200" i="1" kern="1200" dirty="0">
                <a:solidFill>
                  <a:schemeClr val="tx1"/>
                </a:solidFill>
                <a:effectLst/>
                <a:latin typeface="+mn-lt"/>
                <a:ea typeface="+mn-ea"/>
                <a:cs typeface="+mn-cs"/>
              </a:rPr>
              <a:t>As a person matures the motivation to learn is internal </a:t>
            </a:r>
            <a:r>
              <a:rPr lang="en-US" sz="1200" kern="1200" dirty="0">
                <a:solidFill>
                  <a:schemeClr val="tx1"/>
                </a:solidFill>
                <a:effectLst/>
                <a:latin typeface="+mn-lt"/>
                <a:ea typeface="+mn-ea"/>
                <a:cs typeface="+mn-cs"/>
              </a:rPr>
              <a:t>(Knowles 1984:12).</a:t>
            </a:r>
          </a:p>
          <a:p>
            <a:pPr marL="228600" lvl="0" indent="-228600">
              <a:buFont typeface="+mj-lt"/>
              <a:buAutoNum type="arabicPeriod"/>
            </a:pPr>
            <a:endParaRPr lang="en-US" sz="1200" kern="1200" dirty="0">
              <a:solidFill>
                <a:schemeClr val="tx1"/>
              </a:solidFill>
              <a:effectLst/>
              <a:latin typeface="+mn-lt"/>
              <a:ea typeface="+mn-ea"/>
              <a:cs typeface="+mn-cs"/>
            </a:endParaRPr>
          </a:p>
          <a:p>
            <a:pPr marL="0" lvl="0" indent="0">
              <a:buFont typeface="+mj-lt"/>
              <a:buNone/>
            </a:pPr>
            <a:r>
              <a:rPr lang="en-US" sz="1200" kern="1200" dirty="0">
                <a:solidFill>
                  <a:schemeClr val="tx1"/>
                </a:solidFill>
                <a:effectLst/>
                <a:latin typeface="+mn-lt"/>
                <a:ea typeface="+mn-ea"/>
                <a:cs typeface="+mn-cs"/>
              </a:rPr>
              <a:t>Principles of Andragogy:</a:t>
            </a:r>
          </a:p>
          <a:p>
            <a:pPr marL="0" lvl="0" indent="0">
              <a:buFont typeface="+mj-lt"/>
              <a:buNone/>
            </a:pPr>
            <a:r>
              <a:rPr lang="en-US" dirty="0">
                <a:effectLst/>
              </a:rPr>
              <a:t> </a:t>
            </a:r>
            <a:r>
              <a:rPr lang="en-US" sz="1200" kern="1200" dirty="0">
                <a:solidFill>
                  <a:schemeClr val="tx1"/>
                </a:solidFill>
                <a:effectLst/>
                <a:latin typeface="+mn-lt"/>
                <a:ea typeface="+mn-ea"/>
                <a:cs typeface="+mn-cs"/>
              </a:rPr>
              <a:t>Self-direction is important; adults are less likely to learn under direction without understanding why. </a:t>
            </a:r>
          </a:p>
          <a:p>
            <a:pPr marL="0" lvl="0" indent="0">
              <a:buFont typeface="+mj-lt"/>
              <a:buNone/>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Adults need to be involved in the planning and evaluation of their instruction.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Experience (including mistakes) provides the basis for learning activities.  Adults need to fit learning into their prior experiences, and add new ones.</a:t>
            </a:r>
          </a:p>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Adults are most interested in learning subjects that have immediate relevance to their job or personal life. </a:t>
            </a:r>
          </a:p>
          <a:p>
            <a:pPr marL="685800" lvl="1" indent="-228600">
              <a:buFont typeface="+mj-lt"/>
              <a:buAutoNum type="arabicPeriod"/>
            </a:pPr>
            <a:r>
              <a:rPr lang="en-US" sz="1200" kern="1200" dirty="0">
                <a:solidFill>
                  <a:schemeClr val="tx1"/>
                </a:solidFill>
                <a:effectLst/>
                <a:latin typeface="+mn-lt"/>
                <a:ea typeface="+mn-ea"/>
                <a:cs typeface="+mn-cs"/>
              </a:rPr>
              <a:t>Adults need to know why they need to learn something, and they learn best when the topic is of immediate value</a:t>
            </a:r>
          </a:p>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Adult learning is problem-centered rather than content-oriented. (Kearsley, 2010). Adults approach learning as problem-solving.</a:t>
            </a:r>
          </a:p>
          <a:p>
            <a:pPr marL="685800" lvl="1" indent="-228600">
              <a:buFont typeface="+mj-lt"/>
              <a:buAutoNum type="arabicPeriod"/>
            </a:pPr>
            <a:r>
              <a:rPr lang="en-US" kern="1200" dirty="0">
                <a:solidFill>
                  <a:schemeClr val="tx1"/>
                </a:solidFill>
                <a:effectLst/>
                <a:latin typeface="+mn-lt"/>
                <a:ea typeface="+mn-ea"/>
                <a:cs typeface="+mn-cs"/>
              </a:rPr>
              <a:t>Learning by solving problems.</a:t>
            </a:r>
            <a:endParaRPr lang="en-US" dirty="0"/>
          </a:p>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5</a:t>
            </a:fld>
            <a:endParaRPr lang="en-US"/>
          </a:p>
        </p:txBody>
      </p:sp>
    </p:spTree>
    <p:extLst>
      <p:ext uri="{BB962C8B-B14F-4D97-AF65-F5344CB8AC3E}">
        <p14:creationId xmlns:p14="http://schemas.microsoft.com/office/powerpoint/2010/main" val="10182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ways of engaging</a:t>
            </a:r>
          </a:p>
          <a:p>
            <a:endParaRPr lang="en-US" dirty="0"/>
          </a:p>
          <a:p>
            <a:r>
              <a:rPr lang="en-US" dirty="0"/>
              <a:t>Ground topic: Describe a time when you… A situation you have seen… </a:t>
            </a:r>
          </a:p>
          <a:p>
            <a:r>
              <a:rPr lang="en-US" dirty="0"/>
              <a:t>	To define intelligence: Who is the smartest person you know? The least smart? Why, what makes them smart?</a:t>
            </a:r>
          </a:p>
          <a:p>
            <a:r>
              <a:rPr lang="en-US" dirty="0"/>
              <a:t>- Consider different experiences; mine is not the sum and substance. What does it all mean, together?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Instructors adopt a role of facilitator or resource rather than lecturer or grader.</a:t>
            </a:r>
          </a:p>
        </p:txBody>
      </p:sp>
      <p:sp>
        <p:nvSpPr>
          <p:cNvPr id="4" name="Slide Number Placeholder 3"/>
          <p:cNvSpPr>
            <a:spLocks noGrp="1"/>
          </p:cNvSpPr>
          <p:nvPr>
            <p:ph type="sldNum" sz="quarter" idx="5"/>
          </p:nvPr>
        </p:nvSpPr>
        <p:spPr/>
        <p:txBody>
          <a:bodyPr/>
          <a:lstStyle/>
          <a:p>
            <a:fld id="{4BFD1EEC-8B2E-9944-99D8-7C65F96F7ADF}" type="slidenum">
              <a:rPr lang="en-US" smtClean="0"/>
              <a:t>6</a:t>
            </a:fld>
            <a:endParaRPr lang="en-US"/>
          </a:p>
        </p:txBody>
      </p:sp>
    </p:spTree>
    <p:extLst>
      <p:ext uri="{BB962C8B-B14F-4D97-AF65-F5344CB8AC3E}">
        <p14:creationId xmlns:p14="http://schemas.microsoft.com/office/powerpoint/2010/main" val="72706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Example of teaching computers:</a:t>
            </a:r>
          </a:p>
          <a:p>
            <a:pPr marL="0" indent="0">
              <a:buFont typeface="+mj-lt"/>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need to explain the reasons specific things are being taught (e.g., certain commands, functions, operations, etc.)</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 should be task-oriented instead of promoting memorization -- </a:t>
            </a:r>
            <a:r>
              <a:rPr lang="en-US" sz="1200" b="1" kern="1200" dirty="0">
                <a:solidFill>
                  <a:schemeClr val="tx1"/>
                </a:solidFill>
                <a:effectLst/>
                <a:latin typeface="+mn-lt"/>
                <a:ea typeface="+mn-ea"/>
                <a:cs typeface="+mn-cs"/>
              </a:rPr>
              <a:t>learning activities should be in the context of common task</a:t>
            </a:r>
            <a:r>
              <a:rPr lang="en-US" sz="1200" kern="1200" dirty="0">
                <a:solidFill>
                  <a:schemeClr val="tx1"/>
                </a:solidFill>
                <a:effectLst/>
                <a:latin typeface="+mn-lt"/>
                <a:ea typeface="+mn-ea"/>
                <a:cs typeface="+mn-cs"/>
              </a:rPr>
              <a:t>s to be performed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 should take into account the wide range of different backgrounds of learners;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learning materials and activities should allow for different levels/types of previous experience with computers.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 should allow learners to discover things and knowledge for themselves without depending on people.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learners should be offered guidance and help when mistakes are made.</a:t>
            </a:r>
          </a:p>
          <a:p>
            <a:pPr marL="228600" lvl="0" indent="-228600">
              <a:buFont typeface="+mj-lt"/>
              <a:buAutoNum type="arabicPeriod"/>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7</a:t>
            </a:fld>
            <a:endParaRPr lang="en-US"/>
          </a:p>
        </p:txBody>
      </p:sp>
    </p:spTree>
    <p:extLst>
      <p:ext uri="{BB962C8B-B14F-4D97-AF65-F5344CB8AC3E}">
        <p14:creationId xmlns:p14="http://schemas.microsoft.com/office/powerpoint/2010/main" val="236756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Need trusting environment. </a:t>
            </a:r>
          </a:p>
          <a:p>
            <a:r>
              <a:rPr lang="en-US" dirty="0"/>
              <a:t>Need to be able to fail, and analyze failure, and learn from it.</a:t>
            </a:r>
          </a:p>
        </p:txBody>
      </p:sp>
      <p:sp>
        <p:nvSpPr>
          <p:cNvPr id="4" name="Slide Number Placeholder 3"/>
          <p:cNvSpPr>
            <a:spLocks noGrp="1"/>
          </p:cNvSpPr>
          <p:nvPr>
            <p:ph type="sldNum" sz="quarter" idx="5"/>
          </p:nvPr>
        </p:nvSpPr>
        <p:spPr/>
        <p:txBody>
          <a:bodyPr/>
          <a:lstStyle/>
          <a:p>
            <a:fld id="{4BFD1EEC-8B2E-9944-99D8-7C65F96F7ADF}" type="slidenum">
              <a:rPr lang="en-US" smtClean="0"/>
              <a:t>8</a:t>
            </a:fld>
            <a:endParaRPr lang="en-US"/>
          </a:p>
        </p:txBody>
      </p:sp>
    </p:spTree>
    <p:extLst>
      <p:ext uri="{BB962C8B-B14F-4D97-AF65-F5344CB8AC3E}">
        <p14:creationId xmlns:p14="http://schemas.microsoft.com/office/powerpoint/2010/main" val="406042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D1EEC-8B2E-9944-99D8-7C65F96F7ADF}" type="slidenum">
              <a:rPr lang="en-US" smtClean="0"/>
              <a:t>9</a:t>
            </a:fld>
            <a:endParaRPr lang="en-US"/>
          </a:p>
        </p:txBody>
      </p:sp>
    </p:spTree>
    <p:extLst>
      <p:ext uri="{BB962C8B-B14F-4D97-AF65-F5344CB8AC3E}">
        <p14:creationId xmlns:p14="http://schemas.microsoft.com/office/powerpoint/2010/main" val="203907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1600200" y="2386744"/>
            <a:ext cx="8991600" cy="1645920"/>
          </a:xfrm>
          <a:ln>
            <a:solidFill>
              <a:srgbClr val="EA7125"/>
            </a:solidFill>
          </a:ln>
        </p:spPr>
        <p:txBody>
          <a:bodyPr/>
          <a:lstStyle/>
          <a:p>
            <a:r>
              <a:rPr lang="en-US"/>
              <a:t>Click to edit Master title style</a:t>
            </a:r>
            <a:endParaRPr lang="en-US" dirty="0"/>
          </a:p>
        </p:txBody>
      </p:sp>
      <p:sp>
        <p:nvSpPr>
          <p:cNvPr id="11" name="Subtitle 2"/>
          <p:cNvSpPr>
            <a:spLocks noGrp="1"/>
          </p:cNvSpPr>
          <p:nvPr>
            <p:ph type="subTitle" idx="1"/>
          </p:nvPr>
        </p:nvSpPr>
        <p:spPr>
          <a:xfrm>
            <a:off x="2695194" y="4352544"/>
            <a:ext cx="6801612" cy="1239894"/>
          </a:xfrm>
        </p:spPr>
        <p:txBody>
          <a:bodyPr>
            <a:normAutofit/>
          </a:bodyPr>
          <a:lstStyle>
            <a:lvl1pPr>
              <a:defRPr sz="2000"/>
            </a:lvl1pPr>
          </a:lstStyle>
          <a:p>
            <a:r>
              <a:rPr lang="en-US">
                <a:latin typeface="Avenir Medium" charset="0"/>
                <a:ea typeface="Avenir Medium" charset="0"/>
                <a:cs typeface="Avenir Medium" charset="0"/>
              </a:rPr>
              <a:t>Click to edit Master subtitle style</a:t>
            </a:r>
            <a:endParaRPr lang="en-US" dirty="0">
              <a:latin typeface="Avenir Medium" charset="0"/>
              <a:ea typeface="Avenir Medium" charset="0"/>
              <a:cs typeface="Avenir Medium"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604" y="2622964"/>
            <a:ext cx="7860792" cy="1173480"/>
          </a:xfrm>
          <a:prstGeom prst="rect">
            <a:avLst/>
          </a:prstGeom>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DCC8C7-E53F-5843-9113-D85300BCAFA9}" type="datetimeFigureOut">
              <a:rPr lang="en-US" smtClean="0"/>
              <a:t>9/2/22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66452-E551-DD41-95E8-E01BDD900853}" type="slidenum">
              <a:rPr lang="en-US" smtClean="0"/>
              <a:t>‹#›</a:t>
            </a:fld>
            <a:endParaRPr lang="en-US"/>
          </a:p>
        </p:txBody>
      </p:sp>
      <p:sp>
        <p:nvSpPr>
          <p:cNvPr id="10" name="Title 1"/>
          <p:cNvSpPr>
            <a:spLocks noGrp="1"/>
          </p:cNvSpPr>
          <p:nvPr>
            <p:ph type="title"/>
          </p:nvPr>
        </p:nvSpPr>
        <p:spPr>
          <a:xfrm>
            <a:off x="2231136" y="964692"/>
            <a:ext cx="7729728" cy="1188720"/>
          </a:xfrm>
        </p:spPr>
        <p:txBody>
          <a:bodyPr/>
          <a:lstStyle/>
          <a:p>
            <a:r>
              <a:rPr lang="en-US">
                <a:latin typeface="Avenir Medium" charset="0"/>
                <a:ea typeface="Avenir Medium" charset="0"/>
                <a:cs typeface="Avenir Medium" charset="0"/>
              </a:rPr>
              <a:t>Click to edit Master title style</a:t>
            </a:r>
            <a:endParaRPr lang="en-US" dirty="0">
              <a:latin typeface="Avenir Medium" charset="0"/>
              <a:ea typeface="Avenir Medium" charset="0"/>
              <a:cs typeface="Avenir Medium" charset="0"/>
            </a:endParaRPr>
          </a:p>
        </p:txBody>
      </p:sp>
      <p:sp>
        <p:nvSpPr>
          <p:cNvPr id="11" name="Content Placeholder 2"/>
          <p:cNvSpPr>
            <a:spLocks noGrp="1"/>
          </p:cNvSpPr>
          <p:nvPr>
            <p:ph idx="1"/>
          </p:nvPr>
        </p:nvSpPr>
        <p:spPr>
          <a:xfrm>
            <a:off x="2231136" y="2638044"/>
            <a:ext cx="7729728" cy="3101983"/>
          </a:xfrm>
        </p:spPr>
        <p:txBody>
          <a:bodyPr>
            <a:normAutofit/>
          </a:bodyPr>
          <a:lstStyle>
            <a:lvl1pPr>
              <a:defRPr sz="2000"/>
            </a:lvl1pPr>
          </a:lstStyle>
          <a:p>
            <a:pPr lvl="0"/>
            <a:r>
              <a:rPr lang="en-US" sz="1800">
                <a:latin typeface="Avenir Book" charset="0"/>
                <a:ea typeface="Avenir Book" charset="0"/>
                <a:cs typeface="Avenir Book" charset="0"/>
              </a:rPr>
              <a:t>Click to edit Master text styles</a:t>
            </a:r>
          </a:p>
        </p:txBody>
      </p:sp>
      <p:sp>
        <p:nvSpPr>
          <p:cNvPr id="12" name="Rectangle 11"/>
          <p:cNvSpPr/>
          <p:nvPr userDrawn="1"/>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1912" y="2638044"/>
            <a:ext cx="4271771" cy="3101982"/>
          </a:xfrm>
        </p:spPr>
        <p:txBody>
          <a:bodyPr/>
          <a:lstStyle>
            <a:lvl1pPr>
              <a:defRPr sz="2000" b="0" i="0">
                <a:latin typeface="Avenir Book" charset="0"/>
                <a:ea typeface="Avenir Book" charset="0"/>
                <a:cs typeface="Avenir Book" charset="0"/>
              </a:defRPr>
            </a:lvl1pPr>
            <a:lvl2pPr>
              <a:defRPr sz="1800" b="0" i="0">
                <a:latin typeface="Avenir Book" charset="0"/>
                <a:ea typeface="Avenir Book" charset="0"/>
                <a:cs typeface="Avenir Book" charset="0"/>
              </a:defRPr>
            </a:lvl2pPr>
            <a:lvl3pPr>
              <a:defRPr sz="1800" b="0" i="0">
                <a:latin typeface="Avenir Book" charset="0"/>
                <a:ea typeface="Avenir Book" charset="0"/>
                <a:cs typeface="Avenir Book" charset="0"/>
              </a:defRPr>
            </a:lvl3pPr>
            <a:lvl4pPr>
              <a:defRPr sz="1800" b="0" i="0">
                <a:latin typeface="Avenir Book" charset="0"/>
                <a:ea typeface="Avenir Book" charset="0"/>
                <a:cs typeface="Avenir Book" charset="0"/>
              </a:defRPr>
            </a:lvl4pPr>
            <a:lvl5pPr>
              <a:defRPr sz="1800" b="0" i="0">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lvl1pPr>
              <a:defRPr sz="2000" b="0" i="0">
                <a:latin typeface="Avenir Book" charset="0"/>
                <a:ea typeface="Avenir Book" charset="0"/>
                <a:cs typeface="Avenir Book" charset="0"/>
              </a:defRPr>
            </a:lvl1pPr>
            <a:lvl2pPr>
              <a:defRPr sz="1800" b="0" i="0">
                <a:latin typeface="Avenir Book" charset="0"/>
                <a:ea typeface="Avenir Book" charset="0"/>
                <a:cs typeface="Avenir Book" charset="0"/>
              </a:defRPr>
            </a:lvl2pPr>
            <a:lvl3pPr>
              <a:defRPr sz="1800" b="0" i="0">
                <a:latin typeface="Avenir Book" charset="0"/>
                <a:ea typeface="Avenir Book" charset="0"/>
                <a:cs typeface="Avenir Book" charset="0"/>
              </a:defRPr>
            </a:lvl3pPr>
            <a:lvl4pPr>
              <a:defRPr sz="1800" b="0" i="0">
                <a:latin typeface="Avenir Book" charset="0"/>
                <a:ea typeface="Avenir Book" charset="0"/>
                <a:cs typeface="Avenir Book" charset="0"/>
              </a:defRPr>
            </a:lvl4pPr>
            <a:lvl5pPr>
              <a:defRPr sz="1800" b="0" i="0">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DCC8C7-E53F-5843-9113-D85300BCAFA9}" type="datetimeFigureOut">
              <a:rPr lang="en-US" smtClean="0"/>
              <a:t>9/2/22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6666452-E551-DD41-95E8-E01BDD900853}" type="slidenum">
              <a:rPr lang="en-US" smtClean="0"/>
              <a:t>‹#›</a:t>
            </a:fld>
            <a:endParaRPr lang="en-US"/>
          </a:p>
        </p:txBody>
      </p:sp>
      <p:sp>
        <p:nvSpPr>
          <p:cNvPr id="11" name="Title 1"/>
          <p:cNvSpPr>
            <a:spLocks noGrp="1"/>
          </p:cNvSpPr>
          <p:nvPr>
            <p:ph type="title"/>
          </p:nvPr>
        </p:nvSpPr>
        <p:spPr>
          <a:xfrm>
            <a:off x="2231136" y="964692"/>
            <a:ext cx="7729728" cy="1188720"/>
          </a:xfrm>
        </p:spPr>
        <p:txBody>
          <a:bodyPr/>
          <a:lstStyle/>
          <a:p>
            <a:r>
              <a:rPr lang="en-US">
                <a:latin typeface="Avenir Medium" charset="0"/>
                <a:ea typeface="Avenir Medium" charset="0"/>
                <a:cs typeface="Avenir Medium" charset="0"/>
              </a:rPr>
              <a:t>Click to edit Master title style</a:t>
            </a:r>
            <a:endParaRPr lang="en-US" dirty="0">
              <a:latin typeface="Avenir Medium" charset="0"/>
              <a:ea typeface="Avenir Medium" charset="0"/>
              <a:cs typeface="Avenir Medium" charset="0"/>
            </a:endParaRPr>
          </a:p>
        </p:txBody>
      </p:sp>
      <p:sp>
        <p:nvSpPr>
          <p:cNvPr id="12" name="Rectangle 11"/>
          <p:cNvSpPr/>
          <p:nvPr userDrawn="1"/>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i="0" cap="all" spc="100" baseline="0">
                <a:solidFill>
                  <a:schemeClr val="accent2">
                    <a:lumMod val="75000"/>
                  </a:schemeClr>
                </a:solidFill>
                <a:latin typeface="Avenir Book" charset="0"/>
                <a:ea typeface="Avenir Book" charset="0"/>
                <a:cs typeface="Avenir Book"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lvl1pPr>
              <a:defRPr sz="2000" b="0" i="0">
                <a:latin typeface="Avenir Book" charset="0"/>
                <a:ea typeface="Avenir Book" charset="0"/>
                <a:cs typeface="Avenir Book" charset="0"/>
              </a:defRPr>
            </a:lvl1pPr>
            <a:lvl2pPr>
              <a:defRPr sz="1800" b="0" i="0">
                <a:latin typeface="Avenir Book" charset="0"/>
                <a:ea typeface="Avenir Book" charset="0"/>
                <a:cs typeface="Avenir Book" charset="0"/>
              </a:defRPr>
            </a:lvl2pPr>
            <a:lvl3pPr>
              <a:defRPr sz="1800" b="0" i="0">
                <a:latin typeface="Avenir Book" charset="0"/>
                <a:ea typeface="Avenir Book" charset="0"/>
                <a:cs typeface="Avenir Book" charset="0"/>
              </a:defRPr>
            </a:lvl3pPr>
            <a:lvl4pPr>
              <a:defRPr sz="1800" b="0" i="0">
                <a:latin typeface="Avenir Book" charset="0"/>
                <a:ea typeface="Avenir Book" charset="0"/>
                <a:cs typeface="Avenir Book" charset="0"/>
              </a:defRPr>
            </a:lvl4pPr>
            <a:lvl5pPr>
              <a:defRPr sz="1800" b="0" i="0">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1pPr>
              <a:defRPr sz="2000" b="0" i="0">
                <a:latin typeface="Avenir Book" charset="0"/>
                <a:ea typeface="Avenir Book" charset="0"/>
                <a:cs typeface="Avenir Book" charset="0"/>
              </a:defRPr>
            </a:lvl1pPr>
            <a:lvl2pPr>
              <a:defRPr sz="1800" b="0" i="0">
                <a:latin typeface="Avenir Book" charset="0"/>
                <a:ea typeface="Avenir Book" charset="0"/>
                <a:cs typeface="Avenir Book" charset="0"/>
              </a:defRPr>
            </a:lvl2pPr>
            <a:lvl3pPr>
              <a:defRPr sz="1800" b="0" i="0">
                <a:latin typeface="Avenir Book" charset="0"/>
                <a:ea typeface="Avenir Book" charset="0"/>
                <a:cs typeface="Avenir Book" charset="0"/>
              </a:defRPr>
            </a:lvl3pPr>
            <a:lvl4pPr>
              <a:defRPr sz="1800" b="0" i="0">
                <a:latin typeface="Avenir Book" charset="0"/>
                <a:ea typeface="Avenir Book" charset="0"/>
                <a:cs typeface="Avenir Book" charset="0"/>
              </a:defRPr>
            </a:lvl4pPr>
            <a:lvl5pPr>
              <a:defRPr sz="1800" b="0" i="0">
                <a:latin typeface="Avenir Book" charset="0"/>
                <a:ea typeface="Avenir Book" charset="0"/>
                <a:cs typeface="Avenir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i="0" cap="all" spc="100" baseline="0">
                <a:solidFill>
                  <a:schemeClr val="accent2">
                    <a:lumMod val="75000"/>
                  </a:schemeClr>
                </a:solidFill>
                <a:latin typeface="Avenir Book" charset="0"/>
                <a:ea typeface="Avenir Book" charset="0"/>
                <a:cs typeface="Avenir Book"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6DCC8C7-E53F-5843-9113-D85300BCAFA9}" type="datetimeFigureOut">
              <a:rPr lang="en-US" smtClean="0"/>
              <a:t>9/2/22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66452-E551-DD41-95E8-E01BDD900853}" type="slidenum">
              <a:rPr lang="en-US" smtClean="0"/>
              <a:t>‹#›</a:t>
            </a:fld>
            <a:endParaRPr lang="en-US"/>
          </a:p>
        </p:txBody>
      </p:sp>
      <p:sp>
        <p:nvSpPr>
          <p:cNvPr id="12" name="Title 1"/>
          <p:cNvSpPr>
            <a:spLocks noGrp="1"/>
          </p:cNvSpPr>
          <p:nvPr>
            <p:ph type="title"/>
          </p:nvPr>
        </p:nvSpPr>
        <p:spPr>
          <a:xfrm>
            <a:off x="2231136" y="964692"/>
            <a:ext cx="7729728" cy="1188720"/>
          </a:xfrm>
        </p:spPr>
        <p:txBody>
          <a:bodyPr/>
          <a:lstStyle/>
          <a:p>
            <a:r>
              <a:rPr lang="en-US">
                <a:latin typeface="Avenir Medium" charset="0"/>
                <a:ea typeface="Avenir Medium" charset="0"/>
                <a:cs typeface="Avenir Medium" charset="0"/>
              </a:rPr>
              <a:t>Click to edit Master title style</a:t>
            </a:r>
            <a:endParaRPr lang="en-US" dirty="0">
              <a:latin typeface="Avenir Medium" charset="0"/>
              <a:ea typeface="Avenir Medium" charset="0"/>
              <a:cs typeface="Avenir Medium" charset="0"/>
            </a:endParaRPr>
          </a:p>
        </p:txBody>
      </p:sp>
      <p:sp>
        <p:nvSpPr>
          <p:cNvPr id="13" name="Rectangle 12"/>
          <p:cNvSpPr/>
          <p:nvPr userDrawn="1"/>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DCC8C7-E53F-5843-9113-D85300BCAFA9}" type="datetimeFigureOut">
              <a:rPr lang="en-US" smtClean="0"/>
              <a:t>9/2/22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66452-E551-DD41-95E8-E01BDD900853}" type="slidenum">
              <a:rPr lang="en-US" smtClean="0"/>
              <a:t>‹#›</a:t>
            </a:fld>
            <a:endParaRPr lang="en-US"/>
          </a:p>
        </p:txBody>
      </p:sp>
      <p:sp>
        <p:nvSpPr>
          <p:cNvPr id="6" name="Title 1"/>
          <p:cNvSpPr>
            <a:spLocks noGrp="1"/>
          </p:cNvSpPr>
          <p:nvPr>
            <p:ph type="title"/>
          </p:nvPr>
        </p:nvSpPr>
        <p:spPr>
          <a:xfrm>
            <a:off x="2231136" y="964692"/>
            <a:ext cx="7729728" cy="1188720"/>
          </a:xfrm>
        </p:spPr>
        <p:txBody>
          <a:bodyPr/>
          <a:lstStyle/>
          <a:p>
            <a:r>
              <a:rPr lang="en-US">
                <a:latin typeface="Avenir Medium" charset="0"/>
                <a:ea typeface="Avenir Medium" charset="0"/>
                <a:cs typeface="Avenir Medium" charset="0"/>
              </a:rPr>
              <a:t>Click to edit Master title style</a:t>
            </a:r>
            <a:endParaRPr lang="en-US" dirty="0">
              <a:latin typeface="Avenir Medium" charset="0"/>
              <a:ea typeface="Avenir Medium" charset="0"/>
              <a:cs typeface="Avenir Medium" charset="0"/>
            </a:endParaRPr>
          </a:p>
        </p:txBody>
      </p:sp>
      <p:sp>
        <p:nvSpPr>
          <p:cNvPr id="7" name="Content Placeholder 2"/>
          <p:cNvSpPr>
            <a:spLocks noGrp="1"/>
          </p:cNvSpPr>
          <p:nvPr>
            <p:ph idx="4294967295"/>
          </p:nvPr>
        </p:nvSpPr>
        <p:spPr>
          <a:xfrm>
            <a:off x="2231136" y="2638044"/>
            <a:ext cx="7729728" cy="3101983"/>
          </a:xfrm>
        </p:spPr>
        <p:txBody>
          <a:bodyPr>
            <a:normAutofit/>
          </a:bodyPr>
          <a:lstStyle>
            <a:lvl1pPr>
              <a:defRPr b="0" i="0">
                <a:latin typeface="Avenir Book" charset="0"/>
                <a:ea typeface="Avenir Book" charset="0"/>
                <a:cs typeface="Avenir Book" charset="0"/>
              </a:defRPr>
            </a:lvl1pPr>
            <a:lvl2pPr>
              <a:defRPr b="0" i="0">
                <a:latin typeface="Avenir Book" charset="0"/>
                <a:ea typeface="Avenir Book" charset="0"/>
                <a:cs typeface="Avenir Book" charset="0"/>
              </a:defRPr>
            </a:lvl2pPr>
          </a:lstStyle>
          <a:p>
            <a:pPr lvl="0"/>
            <a:r>
              <a:rPr lang="en-US" sz="2000">
                <a:latin typeface="Avenir Book" charset="0"/>
                <a:ea typeface="Avenir Book" charset="0"/>
                <a:cs typeface="Avenir Book" charset="0"/>
              </a:rPr>
              <a:t>Click to edit Master text styles</a:t>
            </a:r>
          </a:p>
          <a:p>
            <a:pPr lvl="1"/>
            <a:r>
              <a:rPr lang="en-US" sz="2000">
                <a:latin typeface="Avenir Book" charset="0"/>
                <a:ea typeface="Avenir Book" charset="0"/>
                <a:cs typeface="Avenir Book" charset="0"/>
              </a:rPr>
              <a:t>Second level</a:t>
            </a:r>
          </a:p>
        </p:txBody>
      </p:sp>
      <p:sp>
        <p:nvSpPr>
          <p:cNvPr id="8" name="Rectangle 7"/>
          <p:cNvSpPr/>
          <p:nvPr userDrawn="1"/>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CC8C7-E53F-5843-9113-D85300BCAFA9}" type="datetimeFigureOut">
              <a:rPr lang="en-US" smtClean="0"/>
              <a:t>9/2/22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66452-E551-DD41-95E8-E01BDD90085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2000" b="0" i="0">
                <a:solidFill>
                  <a:schemeClr val="tx1"/>
                </a:solidFill>
                <a:latin typeface="Avenir Book" charset="0"/>
                <a:ea typeface="Avenir Book" charset="0"/>
                <a:cs typeface="Avenir Book" charset="0"/>
              </a:defRPr>
            </a:lvl1pPr>
            <a:lvl2pPr>
              <a:defRPr sz="1800" b="0" i="0">
                <a:solidFill>
                  <a:schemeClr val="tx1"/>
                </a:solidFill>
                <a:latin typeface="Avenir Book" charset="0"/>
                <a:ea typeface="Avenir Book" charset="0"/>
                <a:cs typeface="Avenir Book" charset="0"/>
              </a:defRPr>
            </a:lvl2pPr>
            <a:lvl3pPr>
              <a:defRPr sz="1800" b="0" i="0">
                <a:solidFill>
                  <a:schemeClr val="tx1"/>
                </a:solidFill>
                <a:latin typeface="Avenir Book" charset="0"/>
                <a:ea typeface="Avenir Book" charset="0"/>
                <a:cs typeface="Avenir Book" charset="0"/>
              </a:defRPr>
            </a:lvl3pPr>
            <a:lvl4pPr>
              <a:defRPr sz="1800" b="0" i="0">
                <a:solidFill>
                  <a:schemeClr val="tx1"/>
                </a:solidFill>
                <a:latin typeface="Avenir Book" charset="0"/>
                <a:ea typeface="Avenir Book" charset="0"/>
                <a:cs typeface="Avenir Book" charset="0"/>
              </a:defRPr>
            </a:lvl4pPr>
            <a:lvl5pPr>
              <a:defRPr sz="1800" b="0" i="0">
                <a:solidFill>
                  <a:schemeClr val="tx1"/>
                </a:solidFill>
                <a:latin typeface="Avenir Book" charset="0"/>
                <a:ea typeface="Avenir Book" charset="0"/>
                <a:cs typeface="Avenir Book"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800" b="0" i="0">
                <a:solidFill>
                  <a:srgbClr val="FFFFFF"/>
                </a:solidFill>
                <a:latin typeface="Avenir Book" charset="0"/>
                <a:ea typeface="Avenir Book" charset="0"/>
                <a:cs typeface="Avenir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6DCC8C7-E53F-5843-9113-D85300BCAFA9}" type="datetimeFigureOut">
              <a:rPr lang="en-US" smtClean="0"/>
              <a:t>9/2/22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6666452-E551-DD41-95E8-E01BDD900853}" type="slidenum">
              <a:rPr lang="en-US" smtClean="0"/>
              <a:t>‹#›</a:t>
            </a:fld>
            <a:endParaRPr lang="en-US"/>
          </a:p>
        </p:txBody>
      </p:sp>
      <p:sp>
        <p:nvSpPr>
          <p:cNvPr id="12" name="Title 3"/>
          <p:cNvSpPr txBox="1">
            <a:spLocks/>
          </p:cNvSpPr>
          <p:nvPr userDrawn="1"/>
        </p:nvSpPr>
        <p:spPr bwMode="black">
          <a:xfrm>
            <a:off x="808523" y="2243828"/>
            <a:ext cx="4494998" cy="1134640"/>
          </a:xfrm>
          <a:prstGeom prst="rect">
            <a:avLst/>
          </a:prstGeom>
          <a:solidFill>
            <a:srgbClr val="FFFFFF"/>
          </a:solidFill>
          <a:ln w="31750" cap="sq">
            <a:solidFill>
              <a:srgbClr val="EA7125"/>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latin typeface="Avenir Medium" charset="0"/>
                <a:ea typeface="Avenir Medium" charset="0"/>
                <a:cs typeface="Avenir Medium" charset="0"/>
              </a:rPr>
              <a:t>Click to Add title</a:t>
            </a:r>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2"/>
          <p:cNvSpPr>
            <a:spLocks noGrp="1"/>
          </p:cNvSpPr>
          <p:nvPr>
            <p:ph type="body" sz="half" idx="2"/>
          </p:nvPr>
        </p:nvSpPr>
        <p:spPr>
          <a:xfrm>
            <a:off x="1115568" y="3549918"/>
            <a:ext cx="3794760" cy="2194037"/>
          </a:xfrm>
        </p:spPr>
        <p:txBody>
          <a:bodyPr>
            <a:normAutofit/>
          </a:bodyPr>
          <a:lstStyle>
            <a:lvl1pPr>
              <a:defRPr sz="2000">
                <a:solidFill>
                  <a:schemeClr val="bg1"/>
                </a:solidFill>
              </a:defRPr>
            </a:lvl1pPr>
          </a:lstStyle>
          <a:p>
            <a:pPr lvl="0"/>
            <a:r>
              <a:rPr lang="en-US">
                <a:latin typeface="Avenir Book" charset="0"/>
                <a:ea typeface="Avenir Book" charset="0"/>
                <a:cs typeface="Avenir Book" charset="0"/>
              </a:rPr>
              <a:t>Click to edit Master text styles</a:t>
            </a:r>
          </a:p>
        </p:txBody>
      </p:sp>
      <p:sp>
        <p:nvSpPr>
          <p:cNvPr id="12" name="Title 3"/>
          <p:cNvSpPr>
            <a:spLocks noGrp="1"/>
          </p:cNvSpPr>
          <p:nvPr>
            <p:ph type="title"/>
          </p:nvPr>
        </p:nvSpPr>
        <p:spPr>
          <a:xfrm>
            <a:off x="808523" y="2243828"/>
            <a:ext cx="4494998" cy="1134640"/>
          </a:xfrm>
          <a:ln>
            <a:solidFill>
              <a:srgbClr val="EA7125"/>
            </a:solidFill>
          </a:ln>
        </p:spPr>
        <p:txBody>
          <a:bodyPr/>
          <a:lstStyle/>
          <a:p>
            <a:r>
              <a:rPr lang="en-US">
                <a:latin typeface="Avenir Medium" charset="0"/>
                <a:ea typeface="Avenir Medium" charset="0"/>
                <a:cs typeface="Avenir Medium" charset="0"/>
              </a:rPr>
              <a:t>Click to edit Master title style</a:t>
            </a:r>
            <a:endParaRPr lang="en-US" dirty="0">
              <a:latin typeface="Avenir Medium" charset="0"/>
              <a:ea typeface="Avenir Medium" charset="0"/>
              <a:cs typeface="Avenir Medium" charset="0"/>
            </a:endParaRPr>
          </a:p>
        </p:txBody>
      </p:sp>
      <p:sp>
        <p:nvSpPr>
          <p:cNvPr id="7" name="Picture Placeholder 6"/>
          <p:cNvSpPr>
            <a:spLocks noGrp="1"/>
          </p:cNvSpPr>
          <p:nvPr>
            <p:ph type="pic" sz="quarter" idx="10"/>
          </p:nvPr>
        </p:nvSpPr>
        <p:spPr>
          <a:xfrm>
            <a:off x="6096000" y="0"/>
            <a:ext cx="6096000" cy="6858000"/>
          </a:xfrm>
        </p:spPr>
        <p:txBody>
          <a:bodyPr/>
          <a:lstStyle>
            <a:lvl1pPr algn="ctr">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6DCC8C7-E53F-5843-9113-D85300BCAFA9}" type="datetimeFigureOut">
              <a:rPr lang="en-US" smtClean="0"/>
              <a:t>9/2/22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6666452-E551-DD41-95E8-E01BDD900853}" type="slidenum">
              <a:rPr lang="en-US" smtClean="0"/>
              <a:t>‹#›</a:t>
            </a:fld>
            <a:endParaRPr lang="en-US"/>
          </a:p>
        </p:txBody>
      </p:sp>
    </p:spTree>
    <p:extLst>
      <p:ext uri="{BB962C8B-B14F-4D97-AF65-F5344CB8AC3E}">
        <p14:creationId xmlns:p14="http://schemas.microsoft.com/office/powerpoint/2010/main" val="31799280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7" r:id="rId3"/>
    <p:sldLayoutId id="2147483928" r:id="rId4"/>
    <p:sldLayoutId id="2147483929" r:id="rId5"/>
    <p:sldLayoutId id="2147483930" r:id="rId6"/>
    <p:sldLayoutId id="2147483931" r:id="rId7"/>
    <p:sldLayoutId id="2147483932" r:id="rId8"/>
  </p:sldLayoutIdLst>
  <p:txStyles>
    <p:titleStyle>
      <a:lvl1pPr algn="ctr" defTabSz="914400" rtl="0" eaLnBrk="1" latinLnBrk="0" hangingPunct="1">
        <a:lnSpc>
          <a:spcPct val="90000"/>
        </a:lnSpc>
        <a:spcBef>
          <a:spcPct val="0"/>
        </a:spcBef>
        <a:buNone/>
        <a:defRPr sz="2800" b="0" i="0" kern="1200" cap="all" spc="200" baseline="0">
          <a:solidFill>
            <a:srgbClr val="262626"/>
          </a:solidFill>
          <a:latin typeface="Avenir Medium" charset="0"/>
          <a:ea typeface="Avenir Medium" charset="0"/>
          <a:cs typeface="Avenir Medium"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000" b="0" i="0" kern="1200">
          <a:solidFill>
            <a:schemeClr val="tx1">
              <a:lumMod val="85000"/>
              <a:lumOff val="15000"/>
            </a:schemeClr>
          </a:solidFill>
          <a:latin typeface="Avenir Book" charset="0"/>
          <a:ea typeface="Avenir Book" charset="0"/>
          <a:cs typeface="Avenir Book"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tx1">
              <a:lumMod val="85000"/>
              <a:lumOff val="15000"/>
            </a:schemeClr>
          </a:solidFill>
          <a:latin typeface="Avenir Book" charset="0"/>
          <a:ea typeface="Avenir Book" charset="0"/>
          <a:cs typeface="Avenir Book"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tx1">
              <a:lumMod val="85000"/>
              <a:lumOff val="15000"/>
            </a:schemeClr>
          </a:solidFill>
          <a:latin typeface="Avenir Book" charset="0"/>
          <a:ea typeface="Avenir Book" charset="0"/>
          <a:cs typeface="Avenir Book"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tx1">
              <a:lumMod val="85000"/>
              <a:lumOff val="15000"/>
            </a:schemeClr>
          </a:solidFill>
          <a:latin typeface="Avenir Book" charset="0"/>
          <a:ea typeface="Avenir Book" charset="0"/>
          <a:cs typeface="Avenir Book"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b="0" i="0" kern="1200">
          <a:solidFill>
            <a:schemeClr val="tx1">
              <a:lumMod val="85000"/>
              <a:lumOff val="15000"/>
            </a:schemeClr>
          </a:solidFill>
          <a:latin typeface="Avenir Book" charset="0"/>
          <a:ea typeface="Avenir Book" charset="0"/>
          <a:cs typeface="Avenir Book"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a:t>Applying principles of andragogy to college teaching</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697070" cy="3854127"/>
          </a:xfrm>
        </p:spPr>
        <p:txBody>
          <a:bodyPr>
            <a:normAutofit/>
          </a:bodyPr>
          <a:lstStyle/>
          <a:p>
            <a:pPr marL="0" indent="0" algn="ctr" fontAlgn="base">
              <a:buNone/>
            </a:pPr>
            <a:endParaRPr lang="en-US" sz="4000" dirty="0"/>
          </a:p>
          <a:p>
            <a:pPr marL="0" indent="0" algn="ctr" fontAlgn="base">
              <a:buNone/>
            </a:pPr>
            <a:endParaRPr lang="en-US" sz="4000" dirty="0"/>
          </a:p>
          <a:p>
            <a:pPr marL="0" indent="0" algn="ctr" fontAlgn="base">
              <a:buNone/>
            </a:pPr>
            <a:r>
              <a:rPr lang="en-US" sz="2800" b="1" dirty="0"/>
              <a:t>September 7, 2022</a:t>
            </a: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40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3E7774-95BC-C9C6-9208-B41DC44029AA}"/>
              </a:ext>
            </a:extLst>
          </p:cNvPr>
          <p:cNvSpPr>
            <a:spLocks noGrp="1"/>
          </p:cNvSpPr>
          <p:nvPr>
            <p:ph type="title"/>
          </p:nvPr>
        </p:nvSpPr>
        <p:spPr/>
        <p:txBody>
          <a:bodyPr/>
          <a:lstStyle/>
          <a:p>
            <a:r>
              <a:rPr lang="en-US" dirty="0"/>
              <a:t>Key theories - KOLB</a:t>
            </a:r>
          </a:p>
        </p:txBody>
      </p:sp>
      <p:sp>
        <p:nvSpPr>
          <p:cNvPr id="2" name="Content Placeholder 1">
            <a:extLst>
              <a:ext uri="{FF2B5EF4-FFF2-40B4-BE49-F238E27FC236}">
                <a16:creationId xmlns:a16="http://schemas.microsoft.com/office/drawing/2014/main" id="{2FE11682-0AA5-74E6-BB8A-9B596F2E68EA}"/>
              </a:ext>
            </a:extLst>
          </p:cNvPr>
          <p:cNvSpPr>
            <a:spLocks noGrp="1"/>
          </p:cNvSpPr>
          <p:nvPr>
            <p:ph idx="1"/>
          </p:nvPr>
        </p:nvSpPr>
        <p:spPr/>
        <p:txBody>
          <a:bodyPr/>
          <a:lstStyle/>
          <a:p>
            <a:r>
              <a:rPr lang="en-US" dirty="0"/>
              <a:t> </a:t>
            </a:r>
          </a:p>
        </p:txBody>
      </p:sp>
      <p:pic>
        <p:nvPicPr>
          <p:cNvPr id="15362" name="Picture 2" descr="Kolb's Learning Cycle | University of Puget Sound">
            <a:extLst>
              <a:ext uri="{FF2B5EF4-FFF2-40B4-BE49-F238E27FC236}">
                <a16:creationId xmlns:a16="http://schemas.microsoft.com/office/drawing/2014/main" id="{29FDB79E-8D1C-794A-282E-BD7580D17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212" y="2424022"/>
            <a:ext cx="5349575" cy="409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0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3E7774-95BC-C9C6-9208-B41DC44029AA}"/>
              </a:ext>
            </a:extLst>
          </p:cNvPr>
          <p:cNvSpPr>
            <a:spLocks noGrp="1"/>
          </p:cNvSpPr>
          <p:nvPr>
            <p:ph type="title"/>
          </p:nvPr>
        </p:nvSpPr>
        <p:spPr/>
        <p:txBody>
          <a:bodyPr/>
          <a:lstStyle/>
          <a:p>
            <a:r>
              <a:rPr lang="en-US" dirty="0"/>
              <a:t>Key theories - KOLB</a:t>
            </a:r>
          </a:p>
        </p:txBody>
      </p:sp>
      <p:sp>
        <p:nvSpPr>
          <p:cNvPr id="2" name="Content Placeholder 1">
            <a:extLst>
              <a:ext uri="{FF2B5EF4-FFF2-40B4-BE49-F238E27FC236}">
                <a16:creationId xmlns:a16="http://schemas.microsoft.com/office/drawing/2014/main" id="{2FE11682-0AA5-74E6-BB8A-9B596F2E68EA}"/>
              </a:ext>
            </a:extLst>
          </p:cNvPr>
          <p:cNvSpPr>
            <a:spLocks noGrp="1"/>
          </p:cNvSpPr>
          <p:nvPr>
            <p:ph idx="1"/>
          </p:nvPr>
        </p:nvSpPr>
        <p:spPr/>
        <p:txBody>
          <a:bodyPr/>
          <a:lstStyle/>
          <a:p>
            <a:r>
              <a:rPr lang="en-US" dirty="0"/>
              <a:t> </a:t>
            </a:r>
          </a:p>
        </p:txBody>
      </p:sp>
      <p:pic>
        <p:nvPicPr>
          <p:cNvPr id="15364" name="Picture 4" descr="Kolb's Learning Styles and Experiential Learning Cycle | Simply Psychology">
            <a:extLst>
              <a:ext uri="{FF2B5EF4-FFF2-40B4-BE49-F238E27FC236}">
                <a16:creationId xmlns:a16="http://schemas.microsoft.com/office/drawing/2014/main" id="{8CB0FF32-791D-A814-3114-292B025D0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533" y="2413000"/>
            <a:ext cx="5604933"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76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a:t>
            </a:r>
            <a:r>
              <a:rPr lang="en-US" dirty="0" err="1"/>
              <a:t>kolb</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fontScale="85000" lnSpcReduction="20000"/>
          </a:bodyPr>
          <a:lstStyle/>
          <a:p>
            <a:pPr marL="1200150" lvl="3" indent="-514350">
              <a:buFont typeface="+mj-lt"/>
              <a:buAutoNum type="arabicPeriod"/>
            </a:pPr>
            <a:r>
              <a:rPr lang="en-US" sz="3000" dirty="0">
                <a:solidFill>
                  <a:srgbClr val="293137"/>
                </a:solidFill>
              </a:rPr>
              <a:t>After the experience…</a:t>
            </a:r>
          </a:p>
          <a:p>
            <a:pPr marL="1200150" lvl="3" indent="-514350">
              <a:buFont typeface="+mj-lt"/>
              <a:buAutoNum type="arabicPeriod"/>
            </a:pPr>
            <a:r>
              <a:rPr lang="en-US" sz="3000" dirty="0">
                <a:solidFill>
                  <a:srgbClr val="293137"/>
                </a:solidFill>
              </a:rPr>
              <a:t>Reflect/observe – describe what happened. What worked/didn’t work?</a:t>
            </a:r>
          </a:p>
          <a:p>
            <a:pPr lvl="4"/>
            <a:r>
              <a:rPr lang="en-US" sz="2800" dirty="0">
                <a:solidFill>
                  <a:srgbClr val="293137"/>
                </a:solidFill>
              </a:rPr>
              <a:t>Self assessment. </a:t>
            </a:r>
          </a:p>
          <a:p>
            <a:pPr lvl="4"/>
            <a:r>
              <a:rPr lang="en-US" sz="2800" dirty="0">
                <a:solidFill>
                  <a:srgbClr val="293137"/>
                </a:solidFill>
              </a:rPr>
              <a:t>Share / pool knowledge </a:t>
            </a:r>
          </a:p>
          <a:p>
            <a:pPr marL="1200150" lvl="3" indent="-514350">
              <a:buFont typeface="+mj-lt"/>
              <a:buAutoNum type="arabicPeriod"/>
            </a:pPr>
            <a:r>
              <a:rPr lang="en-US" sz="3000" dirty="0">
                <a:solidFill>
                  <a:srgbClr val="293137"/>
                </a:solidFill>
              </a:rPr>
              <a:t>Abstract – What did we learn? Why did it happen? Analyze causes.</a:t>
            </a:r>
          </a:p>
          <a:p>
            <a:pPr marL="1200150" lvl="3" indent="-514350">
              <a:buFont typeface="+mj-lt"/>
              <a:buAutoNum type="arabicPeriod"/>
            </a:pPr>
            <a:r>
              <a:rPr lang="en-US" sz="3000" dirty="0">
                <a:solidFill>
                  <a:srgbClr val="293137"/>
                </a:solidFill>
              </a:rPr>
              <a:t>Plan future application – in career; in life</a:t>
            </a:r>
          </a:p>
          <a:p>
            <a:pPr marL="1428750" lvl="4" indent="-514350">
              <a:buFont typeface="+mj-lt"/>
              <a:buAutoNum type="arabicPeriod"/>
            </a:pPr>
            <a:r>
              <a:rPr lang="en-US" sz="3000" dirty="0">
                <a:solidFill>
                  <a:srgbClr val="293137"/>
                </a:solidFill>
              </a:rPr>
              <a:t> Predict what will be on exam</a:t>
            </a:r>
          </a:p>
          <a:p>
            <a:pPr lvl="2"/>
            <a:endParaRPr lang="en-US" sz="30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65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Course Application - </a:t>
            </a:r>
            <a:r>
              <a:rPr lang="en-US" dirty="0" err="1"/>
              <a:t>kolb</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a:bodyPr>
          <a:lstStyle/>
          <a:p>
            <a:pPr marL="1200150" lvl="3" indent="-514350">
              <a:buFont typeface="+mj-lt"/>
              <a:buAutoNum type="arabicPeriod"/>
            </a:pPr>
            <a:r>
              <a:rPr lang="en-US" sz="3000" dirty="0">
                <a:solidFill>
                  <a:srgbClr val="293137"/>
                </a:solidFill>
              </a:rPr>
              <a:t>ID an experience your students have where they don’t master or retain what you want</a:t>
            </a:r>
          </a:p>
          <a:p>
            <a:pPr marL="1200150" lvl="3" indent="-514350">
              <a:buFont typeface="+mj-lt"/>
              <a:buAutoNum type="arabicPeriod"/>
            </a:pPr>
            <a:r>
              <a:rPr lang="en-US" sz="3000" dirty="0">
                <a:solidFill>
                  <a:srgbClr val="293137"/>
                </a:solidFill>
              </a:rPr>
              <a:t>Adopt some of the techniques from Kolb’s steps</a:t>
            </a:r>
          </a:p>
          <a:p>
            <a:pPr lvl="2"/>
            <a:endParaRPr lang="en-US" sz="30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9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a:t>Lev </a:t>
            </a:r>
            <a:r>
              <a:rPr lang="en-US" b="1" dirty="0" err="1"/>
              <a:t>vygotsky</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509106" y="2198187"/>
            <a:ext cx="9142263" cy="3854127"/>
          </a:xfrm>
        </p:spPr>
        <p:txBody>
          <a:bodyPr>
            <a:normAutofit/>
          </a:bodyPr>
          <a:lstStyle/>
          <a:p>
            <a:pPr lvl="1"/>
            <a:r>
              <a:rPr lang="en-US" sz="3000" dirty="0">
                <a:solidFill>
                  <a:srgbClr val="293137"/>
                </a:solidFill>
              </a:rPr>
              <a:t> </a:t>
            </a: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2320F9-2AC4-7A47-9417-96A89DD601F2}"/>
              </a:ext>
            </a:extLst>
          </p:cNvPr>
          <p:cNvSpPr txBox="1"/>
          <p:nvPr/>
        </p:nvSpPr>
        <p:spPr>
          <a:xfrm>
            <a:off x="7639665" y="3141406"/>
            <a:ext cx="184731" cy="369332"/>
          </a:xfrm>
          <a:prstGeom prst="rect">
            <a:avLst/>
          </a:prstGeom>
          <a:noFill/>
        </p:spPr>
        <p:txBody>
          <a:bodyPr wrap="none" rtlCol="0">
            <a:spAutoFit/>
          </a:bodyPr>
          <a:lstStyle/>
          <a:p>
            <a:endParaRPr lang="en-US" dirty="0"/>
          </a:p>
        </p:txBody>
      </p:sp>
      <p:pic>
        <p:nvPicPr>
          <p:cNvPr id="10244" name="Picture 4" descr="Theories of Cognitive Development: Lev Vygotsky. | Psycho Hawks">
            <a:extLst>
              <a:ext uri="{FF2B5EF4-FFF2-40B4-BE49-F238E27FC236}">
                <a16:creationId xmlns:a16="http://schemas.microsoft.com/office/drawing/2014/main" id="{AA245A10-610F-8286-2228-48FC9D252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487" y="2848900"/>
            <a:ext cx="1841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6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3E7774-95BC-C9C6-9208-B41DC44029AA}"/>
              </a:ext>
            </a:extLst>
          </p:cNvPr>
          <p:cNvSpPr>
            <a:spLocks noGrp="1"/>
          </p:cNvSpPr>
          <p:nvPr>
            <p:ph type="title"/>
          </p:nvPr>
        </p:nvSpPr>
        <p:spPr/>
        <p:txBody>
          <a:bodyPr/>
          <a:lstStyle/>
          <a:p>
            <a:r>
              <a:rPr lang="en-US" dirty="0"/>
              <a:t>Key theories - </a:t>
            </a:r>
            <a:r>
              <a:rPr lang="en-US" dirty="0" err="1"/>
              <a:t>vygotsky</a:t>
            </a:r>
            <a:endParaRPr lang="en-US" dirty="0"/>
          </a:p>
        </p:txBody>
      </p:sp>
      <p:sp>
        <p:nvSpPr>
          <p:cNvPr id="2" name="Content Placeholder 1">
            <a:extLst>
              <a:ext uri="{FF2B5EF4-FFF2-40B4-BE49-F238E27FC236}">
                <a16:creationId xmlns:a16="http://schemas.microsoft.com/office/drawing/2014/main" id="{2FE11682-0AA5-74E6-BB8A-9B596F2E68EA}"/>
              </a:ext>
            </a:extLst>
          </p:cNvPr>
          <p:cNvSpPr>
            <a:spLocks noGrp="1"/>
          </p:cNvSpPr>
          <p:nvPr>
            <p:ph idx="1"/>
          </p:nvPr>
        </p:nvSpPr>
        <p:spPr/>
        <p:txBody>
          <a:bodyPr/>
          <a:lstStyle/>
          <a:p>
            <a:r>
              <a:rPr lang="en-US" dirty="0"/>
              <a:t> </a:t>
            </a:r>
          </a:p>
        </p:txBody>
      </p:sp>
      <p:pic>
        <p:nvPicPr>
          <p:cNvPr id="13314" name="Picture 2" descr="Zone Of Proximal Development (ZPD) - SOCIAL DEVELOPMENT THEORY BY VYGOTSKY  - GROUP: MOCKINGJAY">
            <a:extLst>
              <a:ext uri="{FF2B5EF4-FFF2-40B4-BE49-F238E27FC236}">
                <a16:creationId xmlns:a16="http://schemas.microsoft.com/office/drawing/2014/main" id="{94892EBC-E345-559F-80FA-28DFB1106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747" y="2467634"/>
            <a:ext cx="4165600" cy="41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8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a:t>
            </a:r>
            <a:r>
              <a:rPr lang="en-US" dirty="0" err="1"/>
              <a:t>zpd</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415401"/>
            <a:ext cx="8247625" cy="3715267"/>
          </a:xfrm>
        </p:spPr>
        <p:txBody>
          <a:bodyPr>
            <a:normAutofit fontScale="77500" lnSpcReduction="20000"/>
          </a:bodyPr>
          <a:lstStyle/>
          <a:p>
            <a:pPr marL="1200150" lvl="3" indent="-514350">
              <a:buFont typeface="+mj-lt"/>
              <a:buAutoNum type="arabicPeriod"/>
            </a:pPr>
            <a:r>
              <a:rPr lang="en-US" sz="3000" dirty="0">
                <a:solidFill>
                  <a:srgbClr val="293137"/>
                </a:solidFill>
              </a:rPr>
              <a:t>If below ZPD: break into chunks or steps</a:t>
            </a:r>
          </a:p>
          <a:p>
            <a:pPr marL="1200150" lvl="3" indent="-514350">
              <a:buFont typeface="+mj-lt"/>
              <a:buAutoNum type="arabicPeriod"/>
            </a:pPr>
            <a:r>
              <a:rPr lang="en-US" sz="3100" dirty="0"/>
              <a:t>Assign problem-solving tasks</a:t>
            </a:r>
          </a:p>
          <a:p>
            <a:pPr marL="1200150" lvl="3" indent="-514350">
              <a:buFont typeface="+mj-lt"/>
              <a:buAutoNum type="arabicPeriod"/>
            </a:pPr>
            <a:r>
              <a:rPr lang="en-US" sz="3100" dirty="0"/>
              <a:t>Use groups – have them help one another </a:t>
            </a:r>
            <a:endParaRPr lang="en-US" sz="3100" dirty="0">
              <a:solidFill>
                <a:srgbClr val="293137"/>
              </a:solidFill>
            </a:endParaRPr>
          </a:p>
          <a:p>
            <a:pPr marL="1200150" lvl="3" indent="-514350">
              <a:buFont typeface="+mj-lt"/>
              <a:buAutoNum type="arabicPeriod"/>
            </a:pPr>
            <a:r>
              <a:rPr lang="en-US" sz="3000" dirty="0">
                <a:solidFill>
                  <a:srgbClr val="293137"/>
                </a:solidFill>
              </a:rPr>
              <a:t>Survey students about skills/knowledge</a:t>
            </a:r>
          </a:p>
          <a:p>
            <a:pPr marL="1200150" lvl="3" indent="-514350">
              <a:buFont typeface="+mj-lt"/>
              <a:buAutoNum type="arabicPeriod"/>
            </a:pPr>
            <a:r>
              <a:rPr lang="en-US" sz="3000" dirty="0">
                <a:solidFill>
                  <a:srgbClr val="293137"/>
                </a:solidFill>
              </a:rPr>
              <a:t>Self-assessment of skills/knowledge</a:t>
            </a:r>
          </a:p>
          <a:p>
            <a:pPr marL="1200150" lvl="3" indent="-514350">
              <a:buFont typeface="+mj-lt"/>
              <a:buAutoNum type="arabicPeriod"/>
            </a:pPr>
            <a:r>
              <a:rPr lang="en-US" sz="3000" dirty="0">
                <a:solidFill>
                  <a:srgbClr val="293137"/>
                </a:solidFill>
              </a:rPr>
              <a:t>Assign early task to gauge their skills</a:t>
            </a:r>
          </a:p>
          <a:p>
            <a:pPr lvl="2"/>
            <a:endParaRPr lang="en-US" sz="3000" dirty="0">
              <a:solidFill>
                <a:srgbClr val="293137"/>
              </a:solidFill>
            </a:endParaRPr>
          </a:p>
          <a:p>
            <a:pPr lvl="2"/>
            <a:endParaRPr lang="en-US" sz="3000" dirty="0"/>
          </a:p>
          <a:p>
            <a:pPr fontAlgn="base"/>
            <a:r>
              <a:rPr lang="en-US" dirty="0"/>
              <a:t>x</a:t>
            </a: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5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3E7774-95BC-C9C6-9208-B41DC44029AA}"/>
              </a:ext>
            </a:extLst>
          </p:cNvPr>
          <p:cNvSpPr>
            <a:spLocks noGrp="1"/>
          </p:cNvSpPr>
          <p:nvPr>
            <p:ph type="title"/>
          </p:nvPr>
        </p:nvSpPr>
        <p:spPr/>
        <p:txBody>
          <a:bodyPr/>
          <a:lstStyle/>
          <a:p>
            <a:r>
              <a:rPr lang="en-US" dirty="0"/>
              <a:t>Key theories – Vygotsky, others</a:t>
            </a:r>
          </a:p>
        </p:txBody>
      </p:sp>
      <p:pic>
        <p:nvPicPr>
          <p:cNvPr id="11266" name="Picture 2" descr="Worldwide Scaffolding Safety Regulations | GoContractor">
            <a:extLst>
              <a:ext uri="{FF2B5EF4-FFF2-40B4-BE49-F238E27FC236}">
                <a16:creationId xmlns:a16="http://schemas.microsoft.com/office/drawing/2014/main" id="{6F0AD25E-6E97-E804-5006-AD1E68D5CA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7114" y="2362200"/>
            <a:ext cx="6717771" cy="403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5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scaffolding</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415401"/>
            <a:ext cx="8247625" cy="3715267"/>
          </a:xfrm>
        </p:spPr>
        <p:txBody>
          <a:bodyPr>
            <a:normAutofit fontScale="85000" lnSpcReduction="20000"/>
          </a:bodyPr>
          <a:lstStyle/>
          <a:p>
            <a:pPr lvl="0"/>
            <a:r>
              <a:rPr lang="en-US" sz="2800" dirty="0"/>
              <a:t>Provide cues, clues, elaborations, clarification, suggestions, reminders</a:t>
            </a:r>
          </a:p>
          <a:p>
            <a:pPr lvl="0"/>
            <a:r>
              <a:rPr lang="en-US" sz="2800" dirty="0"/>
              <a:t>Provide prompts, questions, probes, requests, redirection</a:t>
            </a:r>
          </a:p>
          <a:p>
            <a:pPr lvl="0"/>
            <a:r>
              <a:rPr lang="en-US" sz="2800" dirty="0"/>
              <a:t>Provide simplified solutions </a:t>
            </a:r>
          </a:p>
          <a:p>
            <a:pPr lvl="0"/>
            <a:r>
              <a:rPr lang="en-US" sz="2800" dirty="0"/>
              <a:t>Provide emotional support, encouragement</a:t>
            </a:r>
          </a:p>
          <a:p>
            <a:pPr lvl="0"/>
            <a:r>
              <a:rPr lang="en-US" sz="2800" dirty="0"/>
              <a:t>Provide role modeling</a:t>
            </a:r>
          </a:p>
          <a:p>
            <a:pPr lvl="0"/>
            <a:r>
              <a:rPr lang="en-US" sz="2800" dirty="0"/>
              <a:t>Focus attention</a:t>
            </a:r>
          </a:p>
          <a:p>
            <a:pPr lvl="0"/>
            <a:r>
              <a:rPr lang="en-US" sz="2800" dirty="0"/>
              <a:t>Encourage self-monitoring, reflection</a:t>
            </a:r>
          </a:p>
          <a:p>
            <a:pPr lvl="0"/>
            <a:r>
              <a:rPr lang="en-US" sz="2800" dirty="0"/>
              <a:t>Remove supports over time</a:t>
            </a:r>
          </a:p>
          <a:p>
            <a:pPr marL="457200" lvl="2" indent="0">
              <a:buNone/>
            </a:pPr>
            <a:endParaRPr lang="en-US" sz="3000" dirty="0"/>
          </a:p>
          <a:p>
            <a:pPr marL="0" indent="0" fontAlgn="base">
              <a:buNone/>
            </a:pPr>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20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scaffolding p. 2</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415401"/>
            <a:ext cx="8247625" cy="3715267"/>
          </a:xfrm>
        </p:spPr>
        <p:txBody>
          <a:bodyPr>
            <a:normAutofit/>
          </a:bodyPr>
          <a:lstStyle/>
          <a:p>
            <a:pPr lvl="0"/>
            <a:r>
              <a:rPr lang="en-US" sz="2800" dirty="0"/>
              <a:t>Break complex tasks into pieces, provide feedback on each step (e.g., research paper: topic; question; article summaries; outline; sections of paper)</a:t>
            </a:r>
          </a:p>
          <a:p>
            <a:r>
              <a:rPr lang="en-US" sz="2800" dirty="0"/>
              <a:t>Peer feedback building to instructor feedback</a:t>
            </a:r>
          </a:p>
          <a:p>
            <a:pPr lvl="0"/>
            <a:r>
              <a:rPr lang="en-US" sz="2800" dirty="0"/>
              <a:t>Pacing / process should be flexible, individualized</a:t>
            </a:r>
          </a:p>
          <a:p>
            <a:pPr marL="0" indent="0" fontAlgn="base">
              <a:buNone/>
            </a:pPr>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21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agenda</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a:bodyPr>
          <a:lstStyle/>
          <a:p>
            <a:pPr marL="971550" lvl="2" indent="-514350">
              <a:buFont typeface="+mj-lt"/>
              <a:buAutoNum type="arabicPeriod"/>
            </a:pPr>
            <a:r>
              <a:rPr lang="en-US" sz="3000" dirty="0">
                <a:solidFill>
                  <a:srgbClr val="293137"/>
                </a:solidFill>
              </a:rPr>
              <a:t>Key theories of andragogy:</a:t>
            </a:r>
          </a:p>
          <a:p>
            <a:pPr marL="1200150" lvl="3" indent="-514350">
              <a:buFont typeface="+mj-lt"/>
              <a:buAutoNum type="arabicPeriod"/>
            </a:pPr>
            <a:r>
              <a:rPr lang="en-US" sz="3000" dirty="0">
                <a:solidFill>
                  <a:srgbClr val="293137"/>
                </a:solidFill>
              </a:rPr>
              <a:t>Knowles</a:t>
            </a:r>
          </a:p>
          <a:p>
            <a:pPr marL="1200150" lvl="3" indent="-514350">
              <a:buFont typeface="+mj-lt"/>
              <a:buAutoNum type="arabicPeriod"/>
            </a:pPr>
            <a:r>
              <a:rPr lang="en-US" sz="3000" dirty="0">
                <a:solidFill>
                  <a:srgbClr val="293137"/>
                </a:solidFill>
              </a:rPr>
              <a:t>Kolb</a:t>
            </a:r>
          </a:p>
          <a:p>
            <a:pPr marL="971550" lvl="2" indent="-514350">
              <a:buFont typeface="+mj-lt"/>
              <a:buAutoNum type="arabicPeriod"/>
            </a:pPr>
            <a:r>
              <a:rPr lang="en-US" sz="3000" dirty="0">
                <a:solidFill>
                  <a:srgbClr val="293137"/>
                </a:solidFill>
              </a:rPr>
              <a:t>3 other key theories – Vygotsky &amp; others</a:t>
            </a:r>
          </a:p>
          <a:p>
            <a:pPr marL="971550" lvl="2" indent="-514350">
              <a:buFont typeface="+mj-lt"/>
              <a:buAutoNum type="arabicPeriod"/>
            </a:pPr>
            <a:r>
              <a:rPr lang="en-US" sz="3000" dirty="0">
                <a:solidFill>
                  <a:srgbClr val="293137"/>
                </a:solidFill>
              </a:rPr>
              <a:t>Application integration</a:t>
            </a:r>
          </a:p>
          <a:p>
            <a:pPr marL="971550" lvl="2" indent="-514350">
              <a:buFont typeface="+mj-lt"/>
              <a:buAutoNum type="arabicPeriod"/>
            </a:pPr>
            <a:r>
              <a:rPr lang="en-US" sz="3000" dirty="0">
                <a:solidFill>
                  <a:srgbClr val="293137"/>
                </a:solidFill>
              </a:rPr>
              <a:t>Application in your course</a:t>
            </a: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32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3E7774-95BC-C9C6-9208-B41DC44029AA}"/>
              </a:ext>
            </a:extLst>
          </p:cNvPr>
          <p:cNvSpPr>
            <a:spLocks noGrp="1"/>
          </p:cNvSpPr>
          <p:nvPr>
            <p:ph type="title"/>
          </p:nvPr>
        </p:nvSpPr>
        <p:spPr/>
        <p:txBody>
          <a:bodyPr/>
          <a:lstStyle/>
          <a:p>
            <a:r>
              <a:rPr lang="en-US" dirty="0"/>
              <a:t>Key theories – Vygotsky, bandura</a:t>
            </a:r>
          </a:p>
        </p:txBody>
      </p:sp>
      <p:sp>
        <p:nvSpPr>
          <p:cNvPr id="2" name="Content Placeholder 1">
            <a:extLst>
              <a:ext uri="{FF2B5EF4-FFF2-40B4-BE49-F238E27FC236}">
                <a16:creationId xmlns:a16="http://schemas.microsoft.com/office/drawing/2014/main" id="{2FE11682-0AA5-74E6-BB8A-9B596F2E68EA}"/>
              </a:ext>
            </a:extLst>
          </p:cNvPr>
          <p:cNvSpPr>
            <a:spLocks noGrp="1"/>
          </p:cNvSpPr>
          <p:nvPr>
            <p:ph idx="1"/>
          </p:nvPr>
        </p:nvSpPr>
        <p:spPr/>
        <p:txBody>
          <a:bodyPr/>
          <a:lstStyle/>
          <a:p>
            <a:r>
              <a:rPr lang="en-US" dirty="0"/>
              <a:t> </a:t>
            </a:r>
          </a:p>
        </p:txBody>
      </p:sp>
      <p:pic>
        <p:nvPicPr>
          <p:cNvPr id="18440" name="Picture 8" descr="Cognitive Apprenticeship - Educational Technology">
            <a:extLst>
              <a:ext uri="{FF2B5EF4-FFF2-40B4-BE49-F238E27FC236}">
                <a16:creationId xmlns:a16="http://schemas.microsoft.com/office/drawing/2014/main" id="{60F80E81-AA42-5133-0B7B-147C2F4AE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136" y="2422077"/>
            <a:ext cx="7659970" cy="420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5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cognitive apprenticeship</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415401"/>
            <a:ext cx="8247625" cy="3715267"/>
          </a:xfrm>
        </p:spPr>
        <p:txBody>
          <a:bodyPr>
            <a:normAutofit/>
          </a:bodyPr>
          <a:lstStyle/>
          <a:p>
            <a:pPr lvl="0"/>
            <a:r>
              <a:rPr lang="en-US" sz="2800" dirty="0"/>
              <a:t>Break complex task into smaller chunk</a:t>
            </a:r>
          </a:p>
          <a:p>
            <a:pPr lvl="1"/>
            <a:r>
              <a:rPr lang="en-US" sz="2600" dirty="0"/>
              <a:t>House in realistic situation</a:t>
            </a:r>
          </a:p>
          <a:p>
            <a:pPr lvl="0"/>
            <a:r>
              <a:rPr lang="en-US" sz="2800" dirty="0"/>
              <a:t>More experienced people give guidance, hints, reminders, coaching</a:t>
            </a:r>
          </a:p>
          <a:p>
            <a:pPr lvl="0"/>
            <a:r>
              <a:rPr lang="en-US" sz="2800" dirty="0"/>
              <a:t>Paired feedback, small group feedback</a:t>
            </a:r>
          </a:p>
          <a:p>
            <a:pPr lvl="0"/>
            <a:r>
              <a:rPr lang="en-US" sz="2800" dirty="0"/>
              <a:t>Post-activity description of action, outcome and self-evaluation</a:t>
            </a:r>
          </a:p>
          <a:p>
            <a:pPr lvl="0"/>
            <a:endParaRPr lang="en-US" sz="3000" dirty="0"/>
          </a:p>
          <a:p>
            <a:pPr marL="0" indent="0" fontAlgn="base">
              <a:buNone/>
            </a:pPr>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Vygotsky, et al.</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a:bodyPr>
          <a:lstStyle/>
          <a:p>
            <a:pPr marL="1200150" lvl="3" indent="-514350">
              <a:buFont typeface="+mj-lt"/>
              <a:buAutoNum type="arabicPeriod"/>
            </a:pPr>
            <a:r>
              <a:rPr lang="en-US" sz="3000" dirty="0">
                <a:solidFill>
                  <a:srgbClr val="293137"/>
                </a:solidFill>
              </a:rPr>
              <a:t>ID an experience your students have where they don’t master or retain what you want</a:t>
            </a:r>
          </a:p>
          <a:p>
            <a:pPr marL="1200150" lvl="3" indent="-514350">
              <a:buFont typeface="+mj-lt"/>
              <a:buAutoNum type="arabicPeriod"/>
            </a:pPr>
            <a:r>
              <a:rPr lang="en-US" sz="3000" dirty="0">
                <a:solidFill>
                  <a:srgbClr val="293137"/>
                </a:solidFill>
              </a:rPr>
              <a:t>Adopt some of the tactics of ZPD, scaffolding, or cognitive apprenticeship</a:t>
            </a:r>
          </a:p>
          <a:p>
            <a:pPr lvl="2"/>
            <a:endParaRPr lang="en-US" sz="30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1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7940" y="2638043"/>
            <a:ext cx="4545744" cy="3492621"/>
          </a:xfrm>
        </p:spPr>
        <p:txBody>
          <a:bodyPr>
            <a:normAutofit fontScale="62500" lnSpcReduction="20000"/>
          </a:bodyPr>
          <a:lstStyle/>
          <a:p>
            <a:pPr marL="514350" lvl="3" indent="-342900"/>
            <a:r>
              <a:rPr lang="en-US" sz="3200" dirty="0">
                <a:solidFill>
                  <a:srgbClr val="293137"/>
                </a:solidFill>
              </a:rPr>
              <a:t>Students design or select activity, topics, options</a:t>
            </a:r>
          </a:p>
          <a:p>
            <a:pPr marL="514350" lvl="3" indent="-342900"/>
            <a:r>
              <a:rPr lang="en-US" sz="3200" dirty="0">
                <a:solidFill>
                  <a:srgbClr val="293137"/>
                </a:solidFill>
              </a:rPr>
              <a:t>Students create / modify rubric</a:t>
            </a:r>
          </a:p>
          <a:p>
            <a:pPr marL="514350" lvl="3" indent="-342900"/>
            <a:r>
              <a:rPr lang="en-US" sz="3200" dirty="0">
                <a:solidFill>
                  <a:srgbClr val="293137"/>
                </a:solidFill>
              </a:rPr>
              <a:t>Students design quiz questions</a:t>
            </a:r>
          </a:p>
          <a:p>
            <a:pPr marL="514350" lvl="3" indent="-342900"/>
            <a:r>
              <a:rPr lang="en-US" sz="3200" dirty="0">
                <a:solidFill>
                  <a:srgbClr val="293137"/>
                </a:solidFill>
              </a:rPr>
              <a:t>Self evaluation</a:t>
            </a:r>
          </a:p>
          <a:p>
            <a:pPr marL="514350" lvl="3" indent="-342900"/>
            <a:r>
              <a:rPr lang="en-US" sz="3200" dirty="0">
                <a:solidFill>
                  <a:srgbClr val="293137"/>
                </a:solidFill>
              </a:rPr>
              <a:t>Ground topic in personal experience</a:t>
            </a:r>
          </a:p>
          <a:p>
            <a:pPr marL="514350" lvl="3" indent="-342900"/>
            <a:r>
              <a:rPr lang="en-US" sz="3200" dirty="0">
                <a:solidFill>
                  <a:srgbClr val="293137"/>
                </a:solidFill>
              </a:rPr>
              <a:t>Compare/contrast experiences</a:t>
            </a:r>
          </a:p>
          <a:p>
            <a:pPr marL="514350" lvl="3" indent="-342900"/>
            <a:r>
              <a:rPr lang="en-US" sz="3200" dirty="0">
                <a:solidFill>
                  <a:srgbClr val="293137"/>
                </a:solidFill>
              </a:rPr>
              <a:t>Ask or survey students about experience</a:t>
            </a:r>
          </a:p>
          <a:p>
            <a:pPr marL="461963" lvl="2" indent="-171450">
              <a:buFont typeface="+mj-lt"/>
              <a:buAutoNum type="arabicPeriod"/>
            </a:pPr>
            <a:endParaRPr lang="en-US" sz="2400" dirty="0"/>
          </a:p>
          <a:p>
            <a:pPr fontAlgn="base"/>
            <a:endParaRPr lang="en-US" dirty="0"/>
          </a:p>
        </p:txBody>
      </p:sp>
      <p:sp>
        <p:nvSpPr>
          <p:cNvPr id="8" name="Content Placeholder 7">
            <a:extLst>
              <a:ext uri="{FF2B5EF4-FFF2-40B4-BE49-F238E27FC236}">
                <a16:creationId xmlns:a16="http://schemas.microsoft.com/office/drawing/2014/main" id="{0355FA4E-BAC2-1CA9-3CFC-A75B161A06B3}"/>
              </a:ext>
            </a:extLst>
          </p:cNvPr>
          <p:cNvSpPr>
            <a:spLocks noGrp="1"/>
          </p:cNvSpPr>
          <p:nvPr>
            <p:ph sz="half" idx="2"/>
          </p:nvPr>
        </p:nvSpPr>
        <p:spPr>
          <a:xfrm>
            <a:off x="6338315" y="2638043"/>
            <a:ext cx="5238334" cy="3492615"/>
          </a:xfrm>
        </p:spPr>
        <p:txBody>
          <a:bodyPr>
            <a:normAutofit fontScale="92500" lnSpcReduction="10000"/>
          </a:bodyPr>
          <a:lstStyle/>
          <a:p>
            <a:pPr marL="461963" lvl="3" indent="-342900"/>
            <a:r>
              <a:rPr lang="en-US" sz="2200" dirty="0">
                <a:solidFill>
                  <a:srgbClr val="293137"/>
                </a:solidFill>
              </a:rPr>
              <a:t>Role play </a:t>
            </a:r>
          </a:p>
          <a:p>
            <a:pPr marL="461963" lvl="3" indent="-342900"/>
            <a:r>
              <a:rPr lang="en-US" sz="2200" dirty="0">
                <a:solidFill>
                  <a:srgbClr val="293137"/>
                </a:solidFill>
              </a:rPr>
              <a:t>Plan use of skill / transfer</a:t>
            </a:r>
          </a:p>
          <a:p>
            <a:pPr marL="461963" lvl="3" indent="-342900"/>
            <a:r>
              <a:rPr lang="en-US" sz="2200" dirty="0">
                <a:solidFill>
                  <a:srgbClr val="293137"/>
                </a:solidFill>
              </a:rPr>
              <a:t>Provide a reason to learn (problem-solve in realistic context)</a:t>
            </a:r>
          </a:p>
          <a:p>
            <a:pPr marL="461963" lvl="3" indent="-342900"/>
            <a:r>
              <a:rPr lang="en-US" sz="2200" dirty="0">
                <a:solidFill>
                  <a:srgbClr val="293137"/>
                </a:solidFill>
              </a:rPr>
              <a:t>Cases, scenarios</a:t>
            </a:r>
          </a:p>
          <a:p>
            <a:pPr marL="461963" lvl="3" indent="-342900"/>
            <a:r>
              <a:rPr lang="en-US" sz="2200" dirty="0">
                <a:solidFill>
                  <a:srgbClr val="293137"/>
                </a:solidFill>
              </a:rPr>
              <a:t>Simulations</a:t>
            </a:r>
          </a:p>
          <a:p>
            <a:pPr marL="461963" lvl="3" indent="-342900"/>
            <a:r>
              <a:rPr lang="en-US" sz="2200" dirty="0">
                <a:solidFill>
                  <a:srgbClr val="293137"/>
                </a:solidFill>
              </a:rPr>
              <a:t>Failure examples</a:t>
            </a:r>
          </a:p>
          <a:p>
            <a:pPr marL="461963" lvl="3" indent="-342900"/>
            <a:r>
              <a:rPr lang="en-US" sz="2200" dirty="0">
                <a:solidFill>
                  <a:srgbClr val="293137"/>
                </a:solidFill>
              </a:rPr>
              <a:t>Work tools, websites</a:t>
            </a:r>
          </a:p>
          <a:p>
            <a:pPr marL="461963" lvl="3" indent="-342900"/>
            <a:r>
              <a:rPr lang="en-US" sz="2200" dirty="0">
                <a:solidFill>
                  <a:srgbClr val="293137"/>
                </a:solidFill>
              </a:rPr>
              <a:t>Group projects</a:t>
            </a:r>
          </a:p>
          <a:p>
            <a:endParaRPr lang="en-US" dirty="0"/>
          </a:p>
        </p:txBody>
      </p:sp>
      <p:sp>
        <p:nvSpPr>
          <p:cNvPr id="2" name="Title 1"/>
          <p:cNvSpPr>
            <a:spLocks noGrp="1"/>
          </p:cNvSpPr>
          <p:nvPr>
            <p:ph type="title"/>
          </p:nvPr>
        </p:nvSpPr>
        <p:spPr/>
        <p:txBody>
          <a:bodyPr>
            <a:normAutofit/>
          </a:bodyPr>
          <a:lstStyle/>
          <a:p>
            <a:r>
              <a:rPr lang="en-US" dirty="0"/>
              <a:t>all Application ideas</a:t>
            </a:r>
            <a:endParaRPr lang="en-US" b="1" dirty="0">
              <a:latin typeface="Avenir Medium" charset="0"/>
              <a:ea typeface="Avenir Medium" charset="0"/>
              <a:cs typeface="Avenir Medium" charset="0"/>
            </a:endParaRP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92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7940" y="2638043"/>
            <a:ext cx="4545744" cy="3492621"/>
          </a:xfrm>
        </p:spPr>
        <p:txBody>
          <a:bodyPr>
            <a:normAutofit fontScale="70000" lnSpcReduction="20000"/>
          </a:bodyPr>
          <a:lstStyle/>
          <a:p>
            <a:pPr marL="461963" lvl="3" indent="-290513"/>
            <a:r>
              <a:rPr lang="en-US" sz="2900" dirty="0">
                <a:solidFill>
                  <a:srgbClr val="293137"/>
                </a:solidFill>
              </a:rPr>
              <a:t>Reflect/observe </a:t>
            </a:r>
          </a:p>
          <a:p>
            <a:pPr marL="461963" lvl="3" indent="-290513"/>
            <a:r>
              <a:rPr lang="en-US" sz="2900" dirty="0">
                <a:solidFill>
                  <a:srgbClr val="293137"/>
                </a:solidFill>
              </a:rPr>
              <a:t>Self assessment. </a:t>
            </a:r>
          </a:p>
          <a:p>
            <a:pPr marL="461963" lvl="4" indent="-290513"/>
            <a:r>
              <a:rPr lang="en-US" sz="2900" dirty="0">
                <a:solidFill>
                  <a:srgbClr val="293137"/>
                </a:solidFill>
              </a:rPr>
              <a:t>Share / pool knowledge </a:t>
            </a:r>
          </a:p>
          <a:p>
            <a:pPr marL="461963" lvl="3" indent="-290513"/>
            <a:r>
              <a:rPr lang="en-US" sz="2900" dirty="0">
                <a:solidFill>
                  <a:srgbClr val="293137"/>
                </a:solidFill>
              </a:rPr>
              <a:t>Abstract and analyze.</a:t>
            </a:r>
          </a:p>
          <a:p>
            <a:pPr marL="461963" lvl="3" indent="-290513"/>
            <a:r>
              <a:rPr lang="en-US" sz="2900" dirty="0">
                <a:solidFill>
                  <a:srgbClr val="293137"/>
                </a:solidFill>
              </a:rPr>
              <a:t>Plan future application – in career; in life</a:t>
            </a:r>
          </a:p>
          <a:p>
            <a:pPr marL="461963" lvl="4" indent="-290513"/>
            <a:r>
              <a:rPr lang="en-US" sz="2900" dirty="0">
                <a:solidFill>
                  <a:srgbClr val="293137"/>
                </a:solidFill>
              </a:rPr>
              <a:t>Predict what will be on exam</a:t>
            </a:r>
          </a:p>
          <a:p>
            <a:pPr marL="461963" lvl="3" indent="-342900"/>
            <a:r>
              <a:rPr lang="en-US" sz="2900" dirty="0">
                <a:solidFill>
                  <a:srgbClr val="293137"/>
                </a:solidFill>
              </a:rPr>
              <a:t>If below ZPD: break into chunks or steps</a:t>
            </a:r>
          </a:p>
          <a:p>
            <a:pPr marL="461963" lvl="3" indent="-342900"/>
            <a:r>
              <a:rPr lang="en-US" sz="2900" dirty="0"/>
              <a:t>Assign problem-solving tasks</a:t>
            </a:r>
            <a:endParaRPr lang="en-US" sz="2900" dirty="0">
              <a:solidFill>
                <a:srgbClr val="293137"/>
              </a:solidFill>
            </a:endParaRPr>
          </a:p>
          <a:p>
            <a:pPr marL="461963" lvl="2" indent="-171450">
              <a:buFont typeface="+mj-lt"/>
              <a:buAutoNum type="arabicPeriod"/>
            </a:pPr>
            <a:endParaRPr lang="en-US" sz="2400" dirty="0"/>
          </a:p>
          <a:p>
            <a:pPr fontAlgn="base"/>
            <a:endParaRPr lang="en-US" dirty="0"/>
          </a:p>
        </p:txBody>
      </p:sp>
      <p:sp>
        <p:nvSpPr>
          <p:cNvPr id="8" name="Content Placeholder 7">
            <a:extLst>
              <a:ext uri="{FF2B5EF4-FFF2-40B4-BE49-F238E27FC236}">
                <a16:creationId xmlns:a16="http://schemas.microsoft.com/office/drawing/2014/main" id="{0355FA4E-BAC2-1CA9-3CFC-A75B161A06B3}"/>
              </a:ext>
            </a:extLst>
          </p:cNvPr>
          <p:cNvSpPr>
            <a:spLocks noGrp="1"/>
          </p:cNvSpPr>
          <p:nvPr>
            <p:ph sz="half" idx="2"/>
          </p:nvPr>
        </p:nvSpPr>
        <p:spPr>
          <a:xfrm>
            <a:off x="6338315" y="2638043"/>
            <a:ext cx="5238334" cy="3492615"/>
          </a:xfrm>
        </p:spPr>
        <p:txBody>
          <a:bodyPr>
            <a:noAutofit/>
          </a:bodyPr>
          <a:lstStyle/>
          <a:p>
            <a:pPr marL="461963" lvl="3" indent="-342900"/>
            <a:r>
              <a:rPr lang="en-US" sz="2000" dirty="0">
                <a:solidFill>
                  <a:srgbClr val="293137"/>
                </a:solidFill>
              </a:rPr>
              <a:t>Survey students about skills/knowledge</a:t>
            </a:r>
          </a:p>
          <a:p>
            <a:pPr marL="461963" lvl="3" indent="-342900"/>
            <a:r>
              <a:rPr lang="en-US" sz="2000" dirty="0">
                <a:solidFill>
                  <a:srgbClr val="293137"/>
                </a:solidFill>
              </a:rPr>
              <a:t>Self-assessment of skills/ knowledge</a:t>
            </a:r>
          </a:p>
          <a:p>
            <a:pPr marL="461963" lvl="3" indent="-342900"/>
            <a:r>
              <a:rPr lang="en-US" sz="2000" dirty="0">
                <a:solidFill>
                  <a:srgbClr val="293137"/>
                </a:solidFill>
              </a:rPr>
              <a:t>Assign early task to gauge their skills</a:t>
            </a:r>
          </a:p>
          <a:p>
            <a:pPr marL="461963" lvl="0" indent="-342900"/>
            <a:r>
              <a:rPr lang="en-US" dirty="0"/>
              <a:t>Provide cues, clues, elaborations, clarification, suggestions, reminders</a:t>
            </a:r>
          </a:p>
          <a:p>
            <a:pPr marL="461963" lvl="0" indent="-342900"/>
            <a:r>
              <a:rPr lang="en-US" dirty="0"/>
              <a:t>Provide prompts, questions, probes, requests, redirection</a:t>
            </a:r>
          </a:p>
          <a:p>
            <a:pPr marL="461963" lvl="0" indent="-342900"/>
            <a:r>
              <a:rPr lang="en-US" dirty="0"/>
              <a:t>Provide simplified solutions </a:t>
            </a:r>
          </a:p>
        </p:txBody>
      </p:sp>
      <p:sp>
        <p:nvSpPr>
          <p:cNvPr id="2" name="Title 1"/>
          <p:cNvSpPr>
            <a:spLocks noGrp="1"/>
          </p:cNvSpPr>
          <p:nvPr>
            <p:ph type="title"/>
          </p:nvPr>
        </p:nvSpPr>
        <p:spPr/>
        <p:txBody>
          <a:bodyPr>
            <a:normAutofit/>
          </a:bodyPr>
          <a:lstStyle/>
          <a:p>
            <a:r>
              <a:rPr lang="en-US" dirty="0"/>
              <a:t>all Application ideas p.2</a:t>
            </a:r>
            <a:endParaRPr lang="en-US" b="1" dirty="0">
              <a:latin typeface="Avenir Medium" charset="0"/>
              <a:ea typeface="Avenir Medium" charset="0"/>
              <a:cs typeface="Avenir Medium" charset="0"/>
            </a:endParaRP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9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7940" y="2638043"/>
            <a:ext cx="4788060" cy="3492621"/>
          </a:xfrm>
        </p:spPr>
        <p:txBody>
          <a:bodyPr>
            <a:normAutofit fontScale="70000" lnSpcReduction="20000"/>
          </a:bodyPr>
          <a:lstStyle/>
          <a:p>
            <a:r>
              <a:rPr lang="en-US" sz="2800" dirty="0"/>
              <a:t>Provide emotional support, encouragement</a:t>
            </a:r>
          </a:p>
          <a:p>
            <a:r>
              <a:rPr lang="en-US" sz="2800" dirty="0"/>
              <a:t>Provide role modeling</a:t>
            </a:r>
            <a:endParaRPr lang="en-US" sz="2800" dirty="0">
              <a:solidFill>
                <a:srgbClr val="293137"/>
              </a:solidFill>
            </a:endParaRPr>
          </a:p>
          <a:p>
            <a:pPr lvl="0"/>
            <a:r>
              <a:rPr lang="en-US" sz="2800" dirty="0"/>
              <a:t>Focus attention</a:t>
            </a:r>
          </a:p>
          <a:p>
            <a:pPr lvl="0"/>
            <a:r>
              <a:rPr lang="en-US" sz="2800" dirty="0"/>
              <a:t>Encourage self-monitoring, reflection</a:t>
            </a:r>
          </a:p>
          <a:p>
            <a:pPr lvl="0"/>
            <a:r>
              <a:rPr lang="en-US" sz="2800" dirty="0"/>
              <a:t>Remove supports over time</a:t>
            </a:r>
          </a:p>
          <a:p>
            <a:r>
              <a:rPr lang="en-US" sz="2800" dirty="0"/>
              <a:t>Peer feedback building to instructor feedback</a:t>
            </a:r>
          </a:p>
          <a:p>
            <a:pPr lvl="0"/>
            <a:r>
              <a:rPr lang="en-US" sz="2800" dirty="0"/>
              <a:t>Pacing / process should be flexible, individualized</a:t>
            </a:r>
            <a:endParaRPr lang="en-US" sz="2400" dirty="0"/>
          </a:p>
          <a:p>
            <a:pPr fontAlgn="base"/>
            <a:endParaRPr lang="en-US" dirty="0"/>
          </a:p>
        </p:txBody>
      </p:sp>
      <p:sp>
        <p:nvSpPr>
          <p:cNvPr id="8" name="Content Placeholder 7">
            <a:extLst>
              <a:ext uri="{FF2B5EF4-FFF2-40B4-BE49-F238E27FC236}">
                <a16:creationId xmlns:a16="http://schemas.microsoft.com/office/drawing/2014/main" id="{0355FA4E-BAC2-1CA9-3CFC-A75B161A06B3}"/>
              </a:ext>
            </a:extLst>
          </p:cNvPr>
          <p:cNvSpPr>
            <a:spLocks noGrp="1"/>
          </p:cNvSpPr>
          <p:nvPr>
            <p:ph sz="half" idx="2"/>
          </p:nvPr>
        </p:nvSpPr>
        <p:spPr>
          <a:xfrm>
            <a:off x="6338315" y="2638043"/>
            <a:ext cx="5238334" cy="3492615"/>
          </a:xfrm>
        </p:spPr>
        <p:txBody>
          <a:bodyPr>
            <a:normAutofit/>
          </a:bodyPr>
          <a:lstStyle/>
          <a:p>
            <a:pPr lvl="0"/>
            <a:r>
              <a:rPr lang="en-US" dirty="0"/>
              <a:t>Paired feedback, small group feedback</a:t>
            </a:r>
          </a:p>
          <a:p>
            <a:pPr lvl="0"/>
            <a:r>
              <a:rPr lang="en-US" dirty="0"/>
              <a:t>Post-activity description of action and outcome</a:t>
            </a:r>
            <a:endParaRPr lang="en-US" dirty="0">
              <a:solidFill>
                <a:srgbClr val="293137"/>
              </a:solidFill>
            </a:endParaRPr>
          </a:p>
          <a:p>
            <a:endParaRPr lang="en-US" dirty="0"/>
          </a:p>
        </p:txBody>
      </p:sp>
      <p:sp>
        <p:nvSpPr>
          <p:cNvPr id="2" name="Title 1"/>
          <p:cNvSpPr>
            <a:spLocks noGrp="1"/>
          </p:cNvSpPr>
          <p:nvPr>
            <p:ph type="title"/>
          </p:nvPr>
        </p:nvSpPr>
        <p:spPr/>
        <p:txBody>
          <a:bodyPr>
            <a:normAutofit/>
          </a:bodyPr>
          <a:lstStyle/>
          <a:p>
            <a:r>
              <a:rPr lang="en-US" dirty="0"/>
              <a:t>all Application ideas p.3</a:t>
            </a:r>
            <a:endParaRPr lang="en-US" b="1" dirty="0">
              <a:latin typeface="Avenir Medium" charset="0"/>
              <a:ea typeface="Avenir Medium" charset="0"/>
              <a:cs typeface="Avenir Medium" charset="0"/>
            </a:endParaRP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3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a:t>Application of Andragogy</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356758"/>
            <a:ext cx="8697070" cy="3854127"/>
          </a:xfrm>
        </p:spPr>
        <p:txBody>
          <a:bodyPr>
            <a:normAutofit/>
          </a:bodyPr>
          <a:lstStyle/>
          <a:p>
            <a:pPr marL="228600" lvl="1" indent="0">
              <a:buNone/>
            </a:pPr>
            <a:r>
              <a:rPr lang="en-US" sz="3000" dirty="0"/>
              <a:t>Group activity:</a:t>
            </a:r>
          </a:p>
          <a:p>
            <a:pPr marL="742950" lvl="1" indent="-514350">
              <a:buFont typeface="+mj-lt"/>
              <a:buAutoNum type="arabicPeriod"/>
            </a:pPr>
            <a:r>
              <a:rPr lang="en-US" sz="3000" dirty="0"/>
              <a:t>Share a new challenging topic/process/skill to teach.</a:t>
            </a:r>
          </a:p>
          <a:p>
            <a:pPr marL="742950" lvl="1" indent="-514350">
              <a:buFont typeface="+mj-lt"/>
              <a:buAutoNum type="arabicPeriod"/>
            </a:pPr>
            <a:r>
              <a:rPr lang="en-US" sz="3000" dirty="0"/>
              <a:t>Peer support: make a suggestion of ideas for how to approach this challenge.</a:t>
            </a:r>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75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a:t>Thank you!</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356758"/>
            <a:ext cx="8697070" cy="3854127"/>
          </a:xfrm>
        </p:spPr>
        <p:txBody>
          <a:bodyPr>
            <a:normAutofit/>
          </a:bodyPr>
          <a:lstStyle/>
          <a:p>
            <a:pPr marL="228600" lvl="1" indent="0" algn="ctr">
              <a:buNone/>
            </a:pPr>
            <a:endParaRPr lang="en-US" sz="3000" dirty="0"/>
          </a:p>
          <a:p>
            <a:pPr marL="228600" lvl="1" indent="0" algn="ctr">
              <a:buNone/>
            </a:pPr>
            <a:endParaRPr lang="en-US" sz="3000" dirty="0"/>
          </a:p>
          <a:p>
            <a:pPr marL="228600" lvl="1" indent="0" algn="ctr">
              <a:buNone/>
            </a:pPr>
            <a:endParaRPr lang="en-US" sz="3000" dirty="0"/>
          </a:p>
          <a:p>
            <a:pPr marL="228600" lvl="1" indent="0" algn="ctr">
              <a:buNone/>
            </a:pPr>
            <a:r>
              <a:rPr lang="en-US" sz="3000" dirty="0"/>
              <a:t>Beth Rubin – </a:t>
            </a:r>
            <a:r>
              <a:rPr lang="en-US" sz="3000" dirty="0" err="1"/>
              <a:t>brubin@campbell.edu</a:t>
            </a:r>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06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a:t>Andragogy</a:t>
            </a:r>
            <a:endParaRPr lang="en-US" b="1" dirty="0">
              <a:latin typeface="Avenir Medium" charset="0"/>
              <a:ea typeface="Avenir Medium" charset="0"/>
              <a:cs typeface="Avenir Medium" charset="0"/>
            </a:endParaRP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pic>
        <p:nvPicPr>
          <p:cNvPr id="4" name="Picture 8" descr="General Science | American River College">
            <a:extLst>
              <a:ext uri="{FF2B5EF4-FFF2-40B4-BE49-F238E27FC236}">
                <a16:creationId xmlns:a16="http://schemas.microsoft.com/office/drawing/2014/main" id="{F1F39DE2-5334-F1EE-E0E1-1AA8F880C47C}"/>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7122142" y="3057562"/>
            <a:ext cx="4059571" cy="2288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rt Movements — Google Arts &amp; Culture">
            <a:extLst>
              <a:ext uri="{FF2B5EF4-FFF2-40B4-BE49-F238E27FC236}">
                <a16:creationId xmlns:a16="http://schemas.microsoft.com/office/drawing/2014/main" id="{EA7691E5-C51D-840E-1430-69DD00291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2559" y="2954549"/>
            <a:ext cx="3575486" cy="239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3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err="1">
                <a:latin typeface="Avenir Medium" charset="0"/>
                <a:ea typeface="Avenir Medium" charset="0"/>
                <a:cs typeface="Avenir Medium" charset="0"/>
              </a:rPr>
              <a:t>malcolm</a:t>
            </a:r>
            <a:r>
              <a:rPr lang="en-US" b="1" dirty="0">
                <a:latin typeface="Avenir Medium" charset="0"/>
                <a:ea typeface="Avenir Medium" charset="0"/>
                <a:cs typeface="Avenir Medium" charset="0"/>
              </a:rPr>
              <a:t> </a:t>
            </a:r>
            <a:r>
              <a:rPr lang="en-US" b="1" dirty="0" err="1">
                <a:latin typeface="Avenir Medium" charset="0"/>
                <a:ea typeface="Avenir Medium" charset="0"/>
                <a:cs typeface="Avenir Medium" charset="0"/>
              </a:rPr>
              <a:t>knowles</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509106" y="2198187"/>
            <a:ext cx="9142263" cy="3854127"/>
          </a:xfrm>
        </p:spPr>
        <p:txBody>
          <a:bodyPr>
            <a:normAutofit/>
          </a:bodyPr>
          <a:lstStyle/>
          <a:p>
            <a:pPr lvl="1"/>
            <a:r>
              <a:rPr lang="en-US" sz="3000" dirty="0">
                <a:solidFill>
                  <a:srgbClr val="293137"/>
                </a:solidFill>
              </a:rPr>
              <a:t> </a:t>
            </a: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2320F9-2AC4-7A47-9417-96A89DD601F2}"/>
              </a:ext>
            </a:extLst>
          </p:cNvPr>
          <p:cNvSpPr txBox="1"/>
          <p:nvPr/>
        </p:nvSpPr>
        <p:spPr>
          <a:xfrm>
            <a:off x="7639665" y="3141406"/>
            <a:ext cx="184731" cy="369332"/>
          </a:xfrm>
          <a:prstGeom prst="rect">
            <a:avLst/>
          </a:prstGeom>
          <a:noFill/>
        </p:spPr>
        <p:txBody>
          <a:bodyPr wrap="none" rtlCol="0">
            <a:spAutoFit/>
          </a:bodyPr>
          <a:lstStyle/>
          <a:p>
            <a:endParaRPr lang="en-US" dirty="0"/>
          </a:p>
        </p:txBody>
      </p:sp>
      <p:pic>
        <p:nvPicPr>
          <p:cNvPr id="8196" name="Picture 4" descr="Malcolm Knowles: Adult Education Theorist - Home">
            <a:extLst>
              <a:ext uri="{FF2B5EF4-FFF2-40B4-BE49-F238E27FC236}">
                <a16:creationId xmlns:a16="http://schemas.microsoft.com/office/drawing/2014/main" id="{5F8E4EE0-25DC-C9DC-AF85-CC561E57E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383" y="2390559"/>
            <a:ext cx="5147233" cy="359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34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Key Theories - Knowles</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a:bodyPr>
          <a:lstStyle/>
          <a:p>
            <a:pPr marL="971550" lvl="2" indent="-514350">
              <a:buFont typeface="+mj-lt"/>
              <a:buAutoNum type="arabicPeriod"/>
            </a:pPr>
            <a:r>
              <a:rPr lang="en-US" sz="3000" dirty="0">
                <a:solidFill>
                  <a:srgbClr val="293137"/>
                </a:solidFill>
              </a:rPr>
              <a:t>Assumptions</a:t>
            </a:r>
          </a:p>
          <a:p>
            <a:pPr marL="971550" lvl="2" indent="-514350">
              <a:buFont typeface="+mj-lt"/>
              <a:buAutoNum type="arabicPeriod"/>
            </a:pPr>
            <a:r>
              <a:rPr lang="en-US" sz="3000" dirty="0">
                <a:solidFill>
                  <a:srgbClr val="293137"/>
                </a:solidFill>
              </a:rPr>
              <a:t>Principles</a:t>
            </a:r>
          </a:p>
          <a:p>
            <a:pPr marL="1200150" lvl="3" indent="-514350">
              <a:buFont typeface="+mj-lt"/>
              <a:buAutoNum type="arabicPeriod"/>
            </a:pPr>
            <a:r>
              <a:rPr lang="en-US" sz="3000" dirty="0">
                <a:solidFill>
                  <a:srgbClr val="293137"/>
                </a:solidFill>
              </a:rPr>
              <a:t>Involved in planning &amp; evaluation</a:t>
            </a:r>
          </a:p>
          <a:p>
            <a:pPr marL="1200150" lvl="3" indent="-514350">
              <a:buFont typeface="+mj-lt"/>
              <a:buAutoNum type="arabicPeriod"/>
            </a:pPr>
            <a:r>
              <a:rPr lang="en-US" sz="3000" dirty="0">
                <a:solidFill>
                  <a:srgbClr val="293137"/>
                </a:solidFill>
              </a:rPr>
              <a:t>Experience drives learning</a:t>
            </a:r>
          </a:p>
          <a:p>
            <a:pPr marL="1200150" lvl="3" indent="-514350">
              <a:buFont typeface="+mj-lt"/>
              <a:buAutoNum type="arabicPeriod"/>
            </a:pPr>
            <a:r>
              <a:rPr lang="en-US" sz="3000" dirty="0">
                <a:solidFill>
                  <a:srgbClr val="293137"/>
                </a:solidFill>
              </a:rPr>
              <a:t>Immediate relevance of content</a:t>
            </a:r>
          </a:p>
          <a:p>
            <a:pPr marL="1200150" lvl="3" indent="-514350">
              <a:buFont typeface="+mj-lt"/>
              <a:buAutoNum type="arabicPeriod"/>
            </a:pPr>
            <a:r>
              <a:rPr lang="en-US" sz="3000" dirty="0">
                <a:solidFill>
                  <a:srgbClr val="293137"/>
                </a:solidFill>
              </a:rPr>
              <a:t>Problem-centered vs. content centered</a:t>
            </a:r>
          </a:p>
          <a:p>
            <a:pPr lvl="2"/>
            <a:endParaRPr lang="en-US" sz="30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71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a:t>
            </a:r>
            <a:r>
              <a:rPr lang="en-US" dirty="0" err="1"/>
              <a:t>knowles</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fontScale="92500" lnSpcReduction="20000"/>
          </a:bodyPr>
          <a:lstStyle/>
          <a:p>
            <a:pPr marL="971550" lvl="2" indent="-514350">
              <a:buFont typeface="+mj-lt"/>
              <a:buAutoNum type="arabicPeriod"/>
            </a:pPr>
            <a:r>
              <a:rPr lang="en-US" sz="3000" dirty="0">
                <a:solidFill>
                  <a:srgbClr val="293137"/>
                </a:solidFill>
              </a:rPr>
              <a:t>Involvement</a:t>
            </a:r>
          </a:p>
          <a:p>
            <a:pPr marL="1200150" lvl="3" indent="-514350">
              <a:buFont typeface="+mj-lt"/>
              <a:buAutoNum type="arabicPeriod"/>
            </a:pPr>
            <a:r>
              <a:rPr lang="en-US" sz="2400" dirty="0">
                <a:solidFill>
                  <a:srgbClr val="293137"/>
                </a:solidFill>
              </a:rPr>
              <a:t>They design or select activity, topics, options – provide options for different skill levels</a:t>
            </a:r>
          </a:p>
          <a:p>
            <a:pPr marL="1200150" lvl="3" indent="-514350">
              <a:buFont typeface="+mj-lt"/>
              <a:buAutoNum type="arabicPeriod"/>
            </a:pPr>
            <a:r>
              <a:rPr lang="en-US" sz="2400" dirty="0">
                <a:solidFill>
                  <a:srgbClr val="293137"/>
                </a:solidFill>
              </a:rPr>
              <a:t>They create / modify rubric</a:t>
            </a:r>
          </a:p>
          <a:p>
            <a:pPr marL="1200150" lvl="3" indent="-514350">
              <a:buFont typeface="+mj-lt"/>
              <a:buAutoNum type="arabicPeriod"/>
            </a:pPr>
            <a:r>
              <a:rPr lang="en-US" sz="2400" dirty="0">
                <a:solidFill>
                  <a:srgbClr val="293137"/>
                </a:solidFill>
              </a:rPr>
              <a:t>They design quiz questions</a:t>
            </a:r>
          </a:p>
          <a:p>
            <a:pPr marL="1200150" lvl="3" indent="-514350">
              <a:buFont typeface="+mj-lt"/>
              <a:buAutoNum type="arabicPeriod"/>
            </a:pPr>
            <a:r>
              <a:rPr lang="en-US" sz="2400" dirty="0">
                <a:solidFill>
                  <a:srgbClr val="293137"/>
                </a:solidFill>
              </a:rPr>
              <a:t>Self evaluation</a:t>
            </a:r>
          </a:p>
          <a:p>
            <a:pPr marL="971550" lvl="2" indent="-514350">
              <a:buFont typeface="+mj-lt"/>
              <a:buAutoNum type="arabicPeriod"/>
            </a:pPr>
            <a:r>
              <a:rPr lang="en-US" sz="3000" dirty="0">
                <a:solidFill>
                  <a:srgbClr val="293137"/>
                </a:solidFill>
              </a:rPr>
              <a:t>Experience drives learning</a:t>
            </a:r>
          </a:p>
          <a:p>
            <a:pPr marL="1200150" lvl="3" indent="-514350">
              <a:buFont typeface="+mj-lt"/>
              <a:buAutoNum type="arabicPeriod"/>
            </a:pPr>
            <a:r>
              <a:rPr lang="en-US" sz="2400" dirty="0">
                <a:solidFill>
                  <a:srgbClr val="293137"/>
                </a:solidFill>
              </a:rPr>
              <a:t>Ground topic in experience</a:t>
            </a:r>
          </a:p>
          <a:p>
            <a:pPr marL="1200150" lvl="3" indent="-514350">
              <a:buFont typeface="+mj-lt"/>
              <a:buAutoNum type="arabicPeriod"/>
            </a:pPr>
            <a:r>
              <a:rPr lang="en-US" sz="2400" dirty="0">
                <a:solidFill>
                  <a:srgbClr val="293137"/>
                </a:solidFill>
              </a:rPr>
              <a:t>Compare/contrast experiences</a:t>
            </a:r>
          </a:p>
          <a:p>
            <a:pPr marL="685800" lvl="3" indent="0">
              <a:buNone/>
            </a:pPr>
            <a:endParaRPr lang="en-US" sz="24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08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Application - </a:t>
            </a:r>
            <a:r>
              <a:rPr lang="en-US" dirty="0" err="1"/>
              <a:t>knowles</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fontScale="92500" lnSpcReduction="10000"/>
          </a:bodyPr>
          <a:lstStyle/>
          <a:p>
            <a:pPr marL="971550" lvl="2" indent="-514350">
              <a:buFont typeface="+mj-lt"/>
              <a:buAutoNum type="arabicPeriod" startAt="3"/>
            </a:pPr>
            <a:r>
              <a:rPr lang="en-US" sz="3000" dirty="0">
                <a:solidFill>
                  <a:srgbClr val="293137"/>
                </a:solidFill>
              </a:rPr>
              <a:t>Immediate relevance of content</a:t>
            </a:r>
          </a:p>
          <a:p>
            <a:pPr marL="1200150" lvl="3" indent="-514350">
              <a:buFont typeface="+mj-lt"/>
              <a:buAutoNum type="arabicPeriod"/>
            </a:pPr>
            <a:r>
              <a:rPr lang="en-US" sz="2400" dirty="0">
                <a:solidFill>
                  <a:srgbClr val="293137"/>
                </a:solidFill>
              </a:rPr>
              <a:t>Ask or survey about experience – past or future, personal or career. </a:t>
            </a:r>
          </a:p>
          <a:p>
            <a:pPr marL="1200150" lvl="3" indent="-514350">
              <a:buFont typeface="+mj-lt"/>
              <a:buAutoNum type="arabicPeriod"/>
            </a:pPr>
            <a:r>
              <a:rPr lang="en-US" sz="2400" dirty="0">
                <a:solidFill>
                  <a:srgbClr val="293137"/>
                </a:solidFill>
              </a:rPr>
              <a:t>Role play – you are an intern…</a:t>
            </a:r>
          </a:p>
          <a:p>
            <a:pPr marL="1200150" lvl="3" indent="-514350">
              <a:buFont typeface="+mj-lt"/>
              <a:buAutoNum type="arabicPeriod"/>
            </a:pPr>
            <a:r>
              <a:rPr lang="en-US" sz="2400" dirty="0">
                <a:solidFill>
                  <a:srgbClr val="293137"/>
                </a:solidFill>
              </a:rPr>
              <a:t>Plan use / transfer</a:t>
            </a:r>
          </a:p>
          <a:p>
            <a:pPr marL="971550" lvl="2" indent="-514350">
              <a:buFont typeface="+mj-lt"/>
              <a:buAutoNum type="arabicPeriod" startAt="3"/>
            </a:pPr>
            <a:r>
              <a:rPr lang="en-US" sz="3000" dirty="0">
                <a:solidFill>
                  <a:srgbClr val="293137"/>
                </a:solidFill>
              </a:rPr>
              <a:t>Problem-centered vs. content centered</a:t>
            </a:r>
          </a:p>
          <a:p>
            <a:pPr marL="1200150" lvl="3" indent="-514350">
              <a:buFont typeface="+mj-lt"/>
              <a:buAutoNum type="arabicPeriod"/>
            </a:pPr>
            <a:r>
              <a:rPr lang="en-US" sz="2400" dirty="0">
                <a:solidFill>
                  <a:srgbClr val="293137"/>
                </a:solidFill>
              </a:rPr>
              <a:t>Provide a reason to learn (e.g., programming)</a:t>
            </a:r>
          </a:p>
          <a:p>
            <a:pPr marL="1200150" lvl="3" indent="-514350">
              <a:buFont typeface="+mj-lt"/>
              <a:buAutoNum type="arabicPeriod"/>
            </a:pPr>
            <a:r>
              <a:rPr lang="en-US" sz="2400" dirty="0">
                <a:solidFill>
                  <a:srgbClr val="293137"/>
                </a:solidFill>
              </a:rPr>
              <a:t>Cases, scenarios, simulations, failure examples, work tools, websites, group projects</a:t>
            </a:r>
          </a:p>
          <a:p>
            <a:pPr marL="1200150" lvl="3" indent="-514350">
              <a:buFont typeface="+mj-lt"/>
              <a:buAutoNum type="arabicPeriod"/>
            </a:pPr>
            <a:endParaRPr lang="en-US" sz="3000" dirty="0">
              <a:solidFill>
                <a:srgbClr val="293137"/>
              </a:solidFill>
            </a:endParaRPr>
          </a:p>
          <a:p>
            <a:pPr lvl="2"/>
            <a:endParaRPr lang="en-US" sz="30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3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Course Application - </a:t>
            </a:r>
            <a:r>
              <a:rPr lang="en-US" dirty="0" err="1"/>
              <a:t>knowles</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897039" y="2276541"/>
            <a:ext cx="8063825" cy="3854127"/>
          </a:xfrm>
        </p:spPr>
        <p:txBody>
          <a:bodyPr>
            <a:normAutofit/>
          </a:bodyPr>
          <a:lstStyle/>
          <a:p>
            <a:pPr marL="1200150" lvl="3" indent="-514350">
              <a:buFont typeface="+mj-lt"/>
              <a:buAutoNum type="arabicPeriod"/>
            </a:pPr>
            <a:r>
              <a:rPr lang="en-US" sz="3000" dirty="0">
                <a:solidFill>
                  <a:srgbClr val="293137"/>
                </a:solidFill>
              </a:rPr>
              <a:t>ID a concept, skill or process your students struggle with mastering.</a:t>
            </a:r>
          </a:p>
          <a:p>
            <a:pPr marL="1200150" lvl="3" indent="-514350">
              <a:buFont typeface="+mj-lt"/>
              <a:buAutoNum type="arabicPeriod"/>
            </a:pPr>
            <a:r>
              <a:rPr lang="en-US" sz="3000" dirty="0">
                <a:solidFill>
                  <a:srgbClr val="293137"/>
                </a:solidFill>
              </a:rPr>
              <a:t>Pick one of these principles to adopt</a:t>
            </a:r>
          </a:p>
          <a:p>
            <a:pPr lvl="2"/>
            <a:endParaRPr lang="en-US" sz="3000" dirty="0">
              <a:solidFill>
                <a:srgbClr val="293137"/>
              </a:solidFill>
            </a:endParaRPr>
          </a:p>
          <a:p>
            <a:pPr lvl="2"/>
            <a:endParaRPr lang="en-US" sz="3000" dirty="0"/>
          </a:p>
          <a:p>
            <a:pPr fontAlgn="base"/>
            <a:endParaRPr lang="en-US" dirty="0"/>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3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b="1" dirty="0">
                <a:latin typeface="Avenir Medium" charset="0"/>
                <a:ea typeface="Avenir Medium" charset="0"/>
                <a:cs typeface="Avenir Medium" charset="0"/>
              </a:rPr>
              <a:t>David </a:t>
            </a:r>
            <a:r>
              <a:rPr lang="en-US" b="1" dirty="0" err="1">
                <a:latin typeface="Avenir Medium" charset="0"/>
                <a:ea typeface="Avenir Medium" charset="0"/>
                <a:cs typeface="Avenir Medium" charset="0"/>
              </a:rPr>
              <a:t>kolb</a:t>
            </a:r>
            <a:endParaRPr lang="en-US" b="1" dirty="0">
              <a:latin typeface="Avenir Medium" charset="0"/>
              <a:ea typeface="Avenir Medium" charset="0"/>
              <a:cs typeface="Avenir Medium" charset="0"/>
            </a:endParaRPr>
          </a:p>
        </p:txBody>
      </p:sp>
      <p:sp>
        <p:nvSpPr>
          <p:cNvPr id="3" name="Content Placeholder 2"/>
          <p:cNvSpPr>
            <a:spLocks noGrp="1"/>
          </p:cNvSpPr>
          <p:nvPr>
            <p:ph idx="4294967295"/>
          </p:nvPr>
        </p:nvSpPr>
        <p:spPr>
          <a:xfrm>
            <a:off x="1509106" y="2198187"/>
            <a:ext cx="9142263" cy="3854127"/>
          </a:xfrm>
        </p:spPr>
        <p:txBody>
          <a:bodyPr>
            <a:normAutofit/>
          </a:bodyPr>
          <a:lstStyle/>
          <a:p>
            <a:pPr lvl="1"/>
            <a:r>
              <a:rPr lang="en-US" sz="3000" dirty="0">
                <a:solidFill>
                  <a:srgbClr val="293137"/>
                </a:solidFill>
              </a:rPr>
              <a:t> </a:t>
            </a:r>
          </a:p>
        </p:txBody>
      </p:sp>
      <p:sp>
        <p:nvSpPr>
          <p:cNvPr id="5" name="Rectangle 4"/>
          <p:cNvSpPr/>
          <p:nvPr/>
        </p:nvSpPr>
        <p:spPr>
          <a:xfrm>
            <a:off x="2349062" y="1087821"/>
            <a:ext cx="7488622" cy="945931"/>
          </a:xfrm>
          <a:prstGeom prst="rect">
            <a:avLst/>
          </a:prstGeom>
          <a:noFill/>
          <a:ln w="25400" cmpd="sng">
            <a:solidFill>
              <a:srgbClr val="EA712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1555">
                        <a14:foregroundMark x1="6863" y1="25974" x2="6863" y2="25974"/>
                        <a14:foregroundMark x1="7755" y1="31169" x2="7755" y2="31169"/>
                        <a14:foregroundMark x1="7716" y1="35844" x2="7716" y2="35844"/>
                        <a14:foregroundMark x1="7367" y1="49610" x2="7367" y2="49610"/>
                        <a14:foregroundMark x1="6204" y1="49610" x2="6204" y2="49610"/>
                        <a14:foregroundMark x1="8298" y1="50909" x2="8298" y2="50909"/>
                      </a14:backgroundRemoval>
                    </a14:imgEffect>
                  </a14:imgLayer>
                </a14:imgProps>
              </a:ext>
              <a:ext uri="{28A0092B-C50C-407E-A947-70E740481C1C}">
                <a14:useLocalDpi xmlns:a14="http://schemas.microsoft.com/office/drawing/2010/main" val="0"/>
              </a:ext>
            </a:extLst>
          </a:blip>
          <a:srcRect t="8334" r="88498" b="13095"/>
          <a:stretch/>
        </p:blipFill>
        <p:spPr>
          <a:xfrm>
            <a:off x="157407" y="5717631"/>
            <a:ext cx="958161" cy="977084"/>
          </a:xfrm>
          <a:prstGeom prst="rect">
            <a:avLst/>
          </a:prstGeom>
        </p:spPr>
      </p:pic>
      <p:cxnSp>
        <p:nvCxnSpPr>
          <p:cNvPr id="6" name="Straight Connector 5"/>
          <p:cNvCxnSpPr/>
          <p:nvPr/>
        </p:nvCxnSpPr>
        <p:spPr>
          <a:xfrm>
            <a:off x="1307939" y="6250329"/>
            <a:ext cx="10394066" cy="0"/>
          </a:xfrm>
          <a:prstGeom prst="line">
            <a:avLst/>
          </a:prstGeom>
          <a:ln w="38100">
            <a:solidFill>
              <a:srgbClr val="EA712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2320F9-2AC4-7A47-9417-96A89DD601F2}"/>
              </a:ext>
            </a:extLst>
          </p:cNvPr>
          <p:cNvSpPr txBox="1"/>
          <p:nvPr/>
        </p:nvSpPr>
        <p:spPr>
          <a:xfrm>
            <a:off x="7639665" y="3141406"/>
            <a:ext cx="184731" cy="369332"/>
          </a:xfrm>
          <a:prstGeom prst="rect">
            <a:avLst/>
          </a:prstGeom>
          <a:noFill/>
        </p:spPr>
        <p:txBody>
          <a:bodyPr wrap="none" rtlCol="0">
            <a:spAutoFit/>
          </a:bodyPr>
          <a:lstStyle/>
          <a:p>
            <a:endParaRPr lang="en-US" dirty="0"/>
          </a:p>
        </p:txBody>
      </p:sp>
      <p:pic>
        <p:nvPicPr>
          <p:cNvPr id="8198" name="Picture 6" descr="David Kolb | Weatherhead School at Case Western Reserve University">
            <a:extLst>
              <a:ext uri="{FF2B5EF4-FFF2-40B4-BE49-F238E27FC236}">
                <a16:creationId xmlns:a16="http://schemas.microsoft.com/office/drawing/2014/main" id="{9C049F4A-926C-7128-2B10-9AF01E179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3729" y="2299080"/>
            <a:ext cx="3753234" cy="375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0545"/>
      </p:ext>
    </p:extLst>
  </p:cSld>
  <p:clrMapOvr>
    <a:masterClrMapping/>
  </p:clrMapOvr>
</p:sld>
</file>

<file path=ppt/theme/theme1.xml><?xml version="1.0" encoding="utf-8"?>
<a:theme xmlns:a="http://schemas.openxmlformats.org/drawingml/2006/main" name="Parcel">
  <a:themeElements>
    <a:clrScheme name="Custom 20">
      <a:dk1>
        <a:srgbClr val="283037"/>
      </a:dk1>
      <a:lt1>
        <a:srgbClr val="FFFFFF"/>
      </a:lt1>
      <a:dk2>
        <a:srgbClr val="283037"/>
      </a:dk2>
      <a:lt2>
        <a:srgbClr val="F3F3F6"/>
      </a:lt2>
      <a:accent1>
        <a:srgbClr val="D2D8DD"/>
      </a:accent1>
      <a:accent2>
        <a:srgbClr val="D2D8DD"/>
      </a:accent2>
      <a:accent3>
        <a:srgbClr val="BF5512"/>
      </a:accent3>
      <a:accent4>
        <a:srgbClr val="D2D8DD"/>
      </a:accent4>
      <a:accent5>
        <a:srgbClr val="D2D8DD"/>
      </a:accent5>
      <a:accent6>
        <a:srgbClr val="F3F3F6"/>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CU Adult &amp; Online PPT Template.[1] (Read-Only)" id="{035901B2-6BFB-DF44-85B7-2228F95120A9}" vid="{70B699EA-39E4-4F49-8F2C-4749CC491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 Adult &amp; Online  (Light Gray)</Template>
  <TotalTime>36794</TotalTime>
  <Words>2565</Words>
  <Application>Microsoft Macintosh PowerPoint</Application>
  <PresentationFormat>Widescreen</PresentationFormat>
  <Paragraphs>344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Avenir Book</vt:lpstr>
      <vt:lpstr>Avenir Medium</vt:lpstr>
      <vt:lpstr>Calibri</vt:lpstr>
      <vt:lpstr>Gill Sans MT</vt:lpstr>
      <vt:lpstr>Parcel</vt:lpstr>
      <vt:lpstr>Applying principles of andragogy to college teaching</vt:lpstr>
      <vt:lpstr>agenda</vt:lpstr>
      <vt:lpstr>Andragogy</vt:lpstr>
      <vt:lpstr>malcolm knowles</vt:lpstr>
      <vt:lpstr>Key Theories - Knowles</vt:lpstr>
      <vt:lpstr>Application - knowles</vt:lpstr>
      <vt:lpstr>Application - knowles</vt:lpstr>
      <vt:lpstr>Course Application - knowles</vt:lpstr>
      <vt:lpstr>David kolb</vt:lpstr>
      <vt:lpstr>Key theories - KOLB</vt:lpstr>
      <vt:lpstr>Key theories - KOLB</vt:lpstr>
      <vt:lpstr>Application - kolb</vt:lpstr>
      <vt:lpstr>Course Application - kolb</vt:lpstr>
      <vt:lpstr>Lev vygotsky</vt:lpstr>
      <vt:lpstr>Key theories - vygotsky</vt:lpstr>
      <vt:lpstr>Application - zpd</vt:lpstr>
      <vt:lpstr>Key theories – Vygotsky, others</vt:lpstr>
      <vt:lpstr>Application - scaffolding</vt:lpstr>
      <vt:lpstr>Application – scaffolding p. 2</vt:lpstr>
      <vt:lpstr>Key theories – Vygotsky, bandura</vt:lpstr>
      <vt:lpstr>Application – cognitive apprenticeship</vt:lpstr>
      <vt:lpstr>Application – Vygotsky, et al.</vt:lpstr>
      <vt:lpstr>all Application ideas</vt:lpstr>
      <vt:lpstr>all Application ideas p.2</vt:lpstr>
      <vt:lpstr>all Application ideas p.3</vt:lpstr>
      <vt:lpstr>Application of Andragogy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Vitaglione</dc:creator>
  <cp:lastModifiedBy>Rubin, Beth</cp:lastModifiedBy>
  <cp:revision>1173</cp:revision>
  <cp:lastPrinted>2020-02-26T15:18:05Z</cp:lastPrinted>
  <dcterms:created xsi:type="dcterms:W3CDTF">2017-09-14T01:00:07Z</dcterms:created>
  <dcterms:modified xsi:type="dcterms:W3CDTF">2022-09-04T21:16:02Z</dcterms:modified>
</cp:coreProperties>
</file>